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5225" r:id="rId1"/>
  </p:sldMasterIdLst>
  <p:notesMasterIdLst>
    <p:notesMasterId r:id="rId15"/>
  </p:notesMasterIdLst>
  <p:handoutMasterIdLst>
    <p:handoutMasterId r:id="rId16"/>
  </p:handoutMasterIdLst>
  <p:sldIdLst>
    <p:sldId id="989" r:id="rId2"/>
    <p:sldId id="979" r:id="rId3"/>
    <p:sldId id="971" r:id="rId4"/>
    <p:sldId id="982" r:id="rId5"/>
    <p:sldId id="985" r:id="rId6"/>
    <p:sldId id="983" r:id="rId7"/>
    <p:sldId id="987" r:id="rId8"/>
    <p:sldId id="986" r:id="rId9"/>
    <p:sldId id="980" r:id="rId10"/>
    <p:sldId id="993" r:id="rId11"/>
    <p:sldId id="994" r:id="rId12"/>
    <p:sldId id="992" r:id="rId13"/>
    <p:sldId id="990" r:id="rId14"/>
  </p:sldIdLst>
  <p:sldSz cx="9144000" cy="6858000" type="screen4x3"/>
  <p:notesSz cx="6797675" cy="9926638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b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0B2A8750-CB2E-47E0-B430-C0A90C79D1E9}">
          <p14:sldIdLst>
            <p14:sldId id="989"/>
          </p14:sldIdLst>
        </p14:section>
        <p14:section name="제목 없는 구역" id="{90EEE1C8-BC95-453E-BB20-0176D7B5B64D}">
          <p14:sldIdLst>
            <p14:sldId id="979"/>
            <p14:sldId id="971"/>
            <p14:sldId id="982"/>
            <p14:sldId id="985"/>
            <p14:sldId id="983"/>
            <p14:sldId id="987"/>
            <p14:sldId id="986"/>
            <p14:sldId id="980"/>
            <p14:sldId id="993"/>
            <p14:sldId id="994"/>
            <p14:sldId id="992"/>
            <p14:sldId id="9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68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5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4F81BD"/>
    <a:srgbClr val="FF0000"/>
    <a:srgbClr val="0000FF"/>
    <a:srgbClr val="254061"/>
    <a:srgbClr val="060A09"/>
    <a:srgbClr val="FF9900"/>
    <a:srgbClr val="FFCC00"/>
    <a:srgbClr val="68AB9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012ECD-51FC-41F1-AA8D-1B2483CD663E}" styleName="밝은 스타일 2 - 강조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71" autoAdjust="0"/>
    <p:restoredTop sz="99917" autoAdjust="0"/>
  </p:normalViewPr>
  <p:slideViewPr>
    <p:cSldViewPr>
      <p:cViewPr varScale="1">
        <p:scale>
          <a:sx n="80" d="100"/>
          <a:sy n="80" d="100"/>
        </p:scale>
        <p:origin x="102" y="678"/>
      </p:cViewPr>
      <p:guideLst>
        <p:guide orient="horz" pos="25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3996" y="114"/>
      </p:cViewPr>
      <p:guideLst>
        <p:guide orient="horz" pos="3125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 bwMode="auto">
          <a:xfrm>
            <a:off x="2" y="2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t" anchorCtr="0" compatLnSpc="1">
            <a:prstTxWarp prst="textNoShape">
              <a:avLst/>
            </a:prstTxWarp>
          </a:bodyPr>
          <a:lstStyle>
            <a:lvl1pPr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 bwMode="auto">
          <a:xfrm>
            <a:off x="3849689" y="2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t" anchorCtr="0" compatLnSpc="1">
            <a:prstTxWarp prst="textNoShape">
              <a:avLst/>
            </a:prstTxWarp>
          </a:bodyPr>
          <a:lstStyle>
            <a:lvl1pPr algn="r"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889D721D-7A15-4157-9F47-B336B190AABF}" type="datetimeFigureOut">
              <a:rPr lang="ko-KR" altLang="en-US"/>
              <a:pPr>
                <a:defRPr/>
              </a:pPr>
              <a:t>2023-01-13</a:t>
            </a:fld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 bwMode="auto">
          <a:xfrm>
            <a:off x="2" y="9428713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b" anchorCtr="0" compatLnSpc="1">
            <a:prstTxWarp prst="textNoShape">
              <a:avLst/>
            </a:prstTxWarp>
          </a:bodyPr>
          <a:lstStyle>
            <a:lvl1pPr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 bwMode="auto">
          <a:xfrm>
            <a:off x="3849689" y="9428713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b" anchorCtr="0" compatLnSpc="1">
            <a:prstTxWarp prst="textNoShape">
              <a:avLst/>
            </a:prstTxWarp>
          </a:bodyPr>
          <a:lstStyle>
            <a:lvl1pPr algn="r"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0CE64EB-A3DA-48B9-9A34-6A046F3F469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50375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 bwMode="auto">
          <a:xfrm>
            <a:off x="2" y="2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t" anchorCtr="0" compatLnSpc="1">
            <a:prstTxWarp prst="textNoShape">
              <a:avLst/>
            </a:prstTxWarp>
          </a:bodyPr>
          <a:lstStyle>
            <a:lvl1pPr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 bwMode="auto">
          <a:xfrm>
            <a:off x="3849689" y="2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t" anchorCtr="0" compatLnSpc="1">
            <a:prstTxWarp prst="textNoShape">
              <a:avLst/>
            </a:prstTxWarp>
          </a:bodyPr>
          <a:lstStyle>
            <a:lvl1pPr algn="r"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AA7D934C-BAEB-4F98-AED4-023FC3C5C57F}" type="datetimeFigureOut">
              <a:rPr lang="ko-KR" altLang="en-US"/>
              <a:pPr>
                <a:defRPr/>
              </a:pPr>
              <a:t>2023-01-13</a:t>
            </a:fld>
            <a:endParaRPr lang="en-US" altLang="ko-KR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15" tIns="45507" rIns="91015" bIns="45507" rtlCol="0" anchor="ctr"/>
          <a:lstStyle/>
          <a:p>
            <a:pPr lvl="0"/>
            <a:endParaRPr lang="ko-KR" altLang="en-US" noProof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 bwMode="auto">
          <a:xfrm>
            <a:off x="681041" y="4715955"/>
            <a:ext cx="5437187" cy="4465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 bwMode="auto">
          <a:xfrm>
            <a:off x="2" y="9428713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b" anchorCtr="0" compatLnSpc="1">
            <a:prstTxWarp prst="textNoShape">
              <a:avLst/>
            </a:prstTxWarp>
          </a:bodyPr>
          <a:lstStyle>
            <a:lvl1pPr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 bwMode="auto">
          <a:xfrm>
            <a:off x="3849689" y="9428713"/>
            <a:ext cx="294639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971" tIns="45488" rIns="90971" bIns="45488" numCol="1" anchor="b" anchorCtr="0" compatLnSpc="1">
            <a:prstTxWarp prst="textNoShape">
              <a:avLst/>
            </a:prstTxWarp>
          </a:bodyPr>
          <a:lstStyle>
            <a:lvl1pPr algn="r" defTabSz="907935">
              <a:defRPr sz="120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3C04663E-5C95-4B8A-943D-9B6FE2D05810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9051589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7428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3739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9335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608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54758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0204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844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" y="0"/>
            <a:ext cx="9141186" cy="6858000"/>
          </a:xfrm>
          <a:prstGeom prst="rect">
            <a:avLst/>
          </a:prstGeom>
        </p:spPr>
      </p:pic>
      <p:sp>
        <p:nvSpPr>
          <p:cNvPr id="14" name="직사각형 13"/>
          <p:cNvSpPr>
            <a:spLocks/>
          </p:cNvSpPr>
          <p:nvPr/>
        </p:nvSpPr>
        <p:spPr>
          <a:xfrm>
            <a:off x="0" y="6792686"/>
            <a:ext cx="9144000" cy="6531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3938" tIns="36969" rIns="73938" bIns="369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456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2DCB18FE-46AA-4BE0-88C7-F5AF093AC2C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r>
              <a:rPr lang="ko-KR" altLang="en-US" dirty="0">
                <a:solidFill>
                  <a:prstClr val="black">
                    <a:tint val="75000"/>
                  </a:prstClr>
                </a:solidFill>
              </a:rPr>
              <a:t> </a:t>
            </a:r>
          </a:p>
        </p:txBody>
      </p:sp>
      <p:sp>
        <p:nvSpPr>
          <p:cNvPr id="5" name="직사각형 4"/>
          <p:cNvSpPr/>
          <p:nvPr userDrawn="1"/>
        </p:nvSpPr>
        <p:spPr>
          <a:xfrm>
            <a:off x="0" y="0"/>
            <a:ext cx="611560" cy="5486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5831"/>
            <a:ext cx="3456384" cy="49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90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fld id="{2DCB18FE-46AA-4BE0-88C7-F5AF093AC2C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304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제목 및 내용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7" y="0"/>
            <a:ext cx="9141186" cy="6858000"/>
          </a:xfrm>
          <a:prstGeom prst="rect">
            <a:avLst/>
          </a:prstGeom>
        </p:spPr>
      </p:pic>
      <p:sp>
        <p:nvSpPr>
          <p:cNvPr id="14" name="직사각형 13"/>
          <p:cNvSpPr>
            <a:spLocks/>
          </p:cNvSpPr>
          <p:nvPr/>
        </p:nvSpPr>
        <p:spPr>
          <a:xfrm>
            <a:off x="0" y="6792686"/>
            <a:ext cx="9144000" cy="6531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3938" tIns="36969" rIns="73938" bIns="3696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0" lang="ko-KR" altLang="en-US" sz="1456" b="0">
              <a:solidFill>
                <a:prstClr val="white"/>
              </a:solidFill>
            </a:endParaRPr>
          </a:p>
        </p:txBody>
      </p:sp>
      <p:pic>
        <p:nvPicPr>
          <p:cNvPr id="4" name="그림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5831"/>
            <a:ext cx="3456384" cy="49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48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F5B9C1-6FF2-4E49-AB0C-45E37859B6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FB880CB-075B-4D70-8EEB-A220B8ED4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dirty="0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F6BF937-7865-4B36-921B-610097A89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301ACB6-EFEF-475B-BC73-E40B710CB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DC135D0-B3F0-46AE-B0BF-209EA0B25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7A479-1FB4-4076-82AD-4520E3445CF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58966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F:\진행중\한경디스코-CJ\new-img\간지=2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041337" y="22075"/>
            <a:ext cx="4086478" cy="76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9622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28" r:id="rId1"/>
    <p:sldLayoutId id="2147485252" r:id="rId2"/>
    <p:sldLayoutId id="2147485242" r:id="rId3"/>
    <p:sldLayoutId id="2147485253" r:id="rId4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Yoon 윤고딕 550_TT" pitchFamily="18" charset="-127"/>
          <a:ea typeface="Yoon 윤고딕 550_TT" pitchFamily="18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3" y="0"/>
            <a:ext cx="9132888" cy="674136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4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93" t="17189" r="29914" b="46245"/>
          <a:stretch/>
        </p:blipFill>
        <p:spPr>
          <a:xfrm>
            <a:off x="7823664" y="260648"/>
            <a:ext cx="925133" cy="3147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178C71-EBB6-426E-B226-10A189FBC989}"/>
              </a:ext>
            </a:extLst>
          </p:cNvPr>
          <p:cNvSpPr txBox="1"/>
          <p:nvPr/>
        </p:nvSpPr>
        <p:spPr>
          <a:xfrm>
            <a:off x="4206553" y="4711539"/>
            <a:ext cx="13789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2020. 6. 30 (</a:t>
            </a:r>
            <a:r>
              <a:rPr lang="ko-KR" altLang="en-US" sz="1200" dirty="0">
                <a:solidFill>
                  <a:schemeClr val="bg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화</a:t>
            </a:r>
            <a:r>
              <a:rPr lang="en-US" altLang="ko-KR" sz="1200" dirty="0">
                <a:solidFill>
                  <a:schemeClr val="bg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)</a:t>
            </a:r>
            <a:endParaRPr lang="ko-KR" altLang="en-US" sz="1200" dirty="0">
              <a:solidFill>
                <a:schemeClr val="bg1"/>
              </a:solidFill>
              <a:latin typeface="코트라 볼드체" panose="02020603020101020101" pitchFamily="18" charset="-127"/>
              <a:ea typeface="코트라 볼드체" panose="02020603020101020101" pitchFamily="18" charset="-127"/>
              <a:cs typeface="코트라 볼드체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178C71-EBB6-426E-B226-10A189FBC989}"/>
              </a:ext>
            </a:extLst>
          </p:cNvPr>
          <p:cNvSpPr txBox="1"/>
          <p:nvPr/>
        </p:nvSpPr>
        <p:spPr>
          <a:xfrm>
            <a:off x="3443460" y="4173591"/>
            <a:ext cx="20856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KOTRA </a:t>
            </a:r>
            <a:r>
              <a:rPr lang="ko-KR" altLang="en-US" sz="1400" dirty="0">
                <a:solidFill>
                  <a:schemeClr val="bg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강소중견기업팀</a:t>
            </a:r>
          </a:p>
        </p:txBody>
      </p:sp>
      <p:sp>
        <p:nvSpPr>
          <p:cNvPr id="24" name="자유형 23"/>
          <p:cNvSpPr/>
          <p:nvPr/>
        </p:nvSpPr>
        <p:spPr>
          <a:xfrm>
            <a:off x="11113" y="0"/>
            <a:ext cx="9132887" cy="6741368"/>
          </a:xfrm>
          <a:custGeom>
            <a:avLst/>
            <a:gdLst>
              <a:gd name="connsiteX0" fmla="*/ 8640951 w 12191999"/>
              <a:gd name="connsiteY0" fmla="*/ 1214646 h 6857999"/>
              <a:gd name="connsiteX1" fmla="*/ 6480952 w 12191999"/>
              <a:gd name="connsiteY1" fmla="*/ 3374646 h 6857999"/>
              <a:gd name="connsiteX2" fmla="*/ 8640951 w 12191999"/>
              <a:gd name="connsiteY2" fmla="*/ 5534646 h 6857999"/>
              <a:gd name="connsiteX3" fmla="*/ 10800951 w 12191999"/>
              <a:gd name="connsiteY3" fmla="*/ 3374646 h 6857999"/>
              <a:gd name="connsiteX4" fmla="*/ 12151870 w 12191999"/>
              <a:gd name="connsiteY4" fmla="*/ 0 h 6857999"/>
              <a:gd name="connsiteX5" fmla="*/ 12191999 w 12191999"/>
              <a:gd name="connsiteY5" fmla="*/ 0 h 6857999"/>
              <a:gd name="connsiteX6" fmla="*/ 12191999 w 12191999"/>
              <a:gd name="connsiteY6" fmla="*/ 40128 h 6857999"/>
              <a:gd name="connsiteX7" fmla="*/ 0 w 12191999"/>
              <a:gd name="connsiteY7" fmla="*/ 0 h 6857999"/>
              <a:gd name="connsiteX8" fmla="*/ 4782680 w 12191999"/>
              <a:gd name="connsiteY8" fmla="*/ 0 h 6857999"/>
              <a:gd name="connsiteX9" fmla="*/ 3936000 w 12191999"/>
              <a:gd name="connsiteY9" fmla="*/ 846680 h 6857999"/>
              <a:gd name="connsiteX10" fmla="*/ 6096000 w 12191999"/>
              <a:gd name="connsiteY10" fmla="*/ 3006679 h 6857999"/>
              <a:gd name="connsiteX11" fmla="*/ 8255999 w 12191999"/>
              <a:gd name="connsiteY11" fmla="*/ 846680 h 6857999"/>
              <a:gd name="connsiteX12" fmla="*/ 7409319 w 12191999"/>
              <a:gd name="connsiteY12" fmla="*/ 0 h 6857999"/>
              <a:gd name="connsiteX13" fmla="*/ 9826946 w 12191999"/>
              <a:gd name="connsiteY13" fmla="*/ 0 h 6857999"/>
              <a:gd name="connsiteX14" fmla="*/ 8829408 w 12191999"/>
              <a:gd name="connsiteY14" fmla="*/ 997537 h 6857999"/>
              <a:gd name="connsiteX15" fmla="*/ 10989408 w 12191999"/>
              <a:gd name="connsiteY15" fmla="*/ 3157537 h 6857999"/>
              <a:gd name="connsiteX16" fmla="*/ 12191999 w 12191999"/>
              <a:gd name="connsiteY16" fmla="*/ 1954946 h 6857999"/>
              <a:gd name="connsiteX17" fmla="*/ 12191999 w 12191999"/>
              <a:gd name="connsiteY17" fmla="*/ 2688025 h 6857999"/>
              <a:gd name="connsiteX18" fmla="*/ 11505378 w 12191999"/>
              <a:gd name="connsiteY18" fmla="*/ 3374646 h 6857999"/>
              <a:gd name="connsiteX19" fmla="*/ 12191999 w 12191999"/>
              <a:gd name="connsiteY19" fmla="*/ 4061267 h 6857999"/>
              <a:gd name="connsiteX20" fmla="*/ 12191999 w 12191999"/>
              <a:gd name="connsiteY20" fmla="*/ 4719667 h 6857999"/>
              <a:gd name="connsiteX21" fmla="*/ 11163916 w 12191999"/>
              <a:gd name="connsiteY21" fmla="*/ 3691584 h 6857999"/>
              <a:gd name="connsiteX22" fmla="*/ 9003916 w 12191999"/>
              <a:gd name="connsiteY22" fmla="*/ 5851584 h 6857999"/>
              <a:gd name="connsiteX23" fmla="*/ 10010331 w 12191999"/>
              <a:gd name="connsiteY23" fmla="*/ 6857999 h 6857999"/>
              <a:gd name="connsiteX24" fmla="*/ 0 w 12191999"/>
              <a:gd name="connsiteY24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191999" h="6857999">
                <a:moveTo>
                  <a:pt x="8640951" y="1214646"/>
                </a:moveTo>
                <a:lnTo>
                  <a:pt x="6480952" y="3374646"/>
                </a:lnTo>
                <a:lnTo>
                  <a:pt x="8640951" y="5534646"/>
                </a:lnTo>
                <a:lnTo>
                  <a:pt x="10800951" y="3374646"/>
                </a:lnTo>
                <a:close/>
                <a:moveTo>
                  <a:pt x="12151870" y="0"/>
                </a:moveTo>
                <a:lnTo>
                  <a:pt x="12191999" y="0"/>
                </a:lnTo>
                <a:lnTo>
                  <a:pt x="12191999" y="40128"/>
                </a:lnTo>
                <a:close/>
                <a:moveTo>
                  <a:pt x="0" y="0"/>
                </a:moveTo>
                <a:lnTo>
                  <a:pt x="4782680" y="0"/>
                </a:lnTo>
                <a:lnTo>
                  <a:pt x="3936000" y="846680"/>
                </a:lnTo>
                <a:lnTo>
                  <a:pt x="6096000" y="3006679"/>
                </a:lnTo>
                <a:lnTo>
                  <a:pt x="8255999" y="846680"/>
                </a:lnTo>
                <a:lnTo>
                  <a:pt x="7409319" y="0"/>
                </a:lnTo>
                <a:lnTo>
                  <a:pt x="9826946" y="0"/>
                </a:lnTo>
                <a:lnTo>
                  <a:pt x="8829408" y="997537"/>
                </a:lnTo>
                <a:lnTo>
                  <a:pt x="10989408" y="3157537"/>
                </a:lnTo>
                <a:lnTo>
                  <a:pt x="12191999" y="1954946"/>
                </a:lnTo>
                <a:lnTo>
                  <a:pt x="12191999" y="2688025"/>
                </a:lnTo>
                <a:lnTo>
                  <a:pt x="11505378" y="3374646"/>
                </a:lnTo>
                <a:lnTo>
                  <a:pt x="12191999" y="4061267"/>
                </a:lnTo>
                <a:lnTo>
                  <a:pt x="12191999" y="4719667"/>
                </a:lnTo>
                <a:lnTo>
                  <a:pt x="11163916" y="3691584"/>
                </a:lnTo>
                <a:lnTo>
                  <a:pt x="9003916" y="5851584"/>
                </a:lnTo>
                <a:lnTo>
                  <a:pt x="10010331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AA22A71-41D0-496C-964C-0175C6758C97}"/>
              </a:ext>
            </a:extLst>
          </p:cNvPr>
          <p:cNvSpPr txBox="1"/>
          <p:nvPr/>
        </p:nvSpPr>
        <p:spPr>
          <a:xfrm>
            <a:off x="107504" y="2862852"/>
            <a:ext cx="5128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0" dirty="0">
                <a:solidFill>
                  <a:schemeClr val="accent5">
                    <a:lumMod val="60000"/>
                    <a:lumOff val="40000"/>
                  </a:schemeClr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2023</a:t>
            </a:r>
            <a:r>
              <a:rPr lang="ko-KR" altLang="en-US" sz="2400" b="0" dirty="0">
                <a:solidFill>
                  <a:schemeClr val="accent5">
                    <a:lumMod val="60000"/>
                    <a:lumOff val="40000"/>
                  </a:schemeClr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년</a:t>
            </a:r>
            <a:endParaRPr lang="en-US" altLang="ko-KR" sz="2400" b="0" dirty="0">
              <a:solidFill>
                <a:schemeClr val="accent5">
                  <a:lumMod val="60000"/>
                  <a:lumOff val="40000"/>
                </a:schemeClr>
              </a:solidFill>
              <a:latin typeface="코트라 볼드체" panose="02020603020101020101" pitchFamily="18" charset="-127"/>
              <a:ea typeface="코트라 볼드체" panose="02020603020101020101" pitchFamily="18" charset="-127"/>
              <a:cs typeface="코트라 볼드체" panose="02020603020101020101" pitchFamily="18" charset="-127"/>
            </a:endParaRPr>
          </a:p>
          <a:p>
            <a:r>
              <a:rPr lang="ko-KR" altLang="en-US" sz="3600" b="0" dirty="0" err="1">
                <a:solidFill>
                  <a:schemeClr val="accent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중견글로벌</a:t>
            </a:r>
            <a:r>
              <a:rPr lang="ko-KR" altLang="en-US" sz="3600" b="0" dirty="0">
                <a:solidFill>
                  <a:schemeClr val="accent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 </a:t>
            </a:r>
            <a:r>
              <a:rPr lang="ko-KR" altLang="en-US" sz="3600" b="0" dirty="0" err="1">
                <a:solidFill>
                  <a:schemeClr val="accent1"/>
                </a:solidFill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사업신청서</a:t>
            </a:r>
            <a:endParaRPr lang="ko-KR" altLang="en-US" sz="3600" b="0" dirty="0">
              <a:solidFill>
                <a:schemeClr val="accent1"/>
              </a:solidFill>
              <a:latin typeface="코트라 볼드체" panose="02020603020101020101" pitchFamily="18" charset="-127"/>
              <a:ea typeface="코트라 볼드체" panose="02020603020101020101" pitchFamily="18" charset="-127"/>
              <a:cs typeface="코트라 볼드체" panose="02020603020101020101" pitchFamily="18" charset="-12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7178C71-EBB6-426E-B226-10A189FBC989}"/>
              </a:ext>
            </a:extLst>
          </p:cNvPr>
          <p:cNvSpPr txBox="1"/>
          <p:nvPr/>
        </p:nvSpPr>
        <p:spPr>
          <a:xfrm>
            <a:off x="4740514" y="6206862"/>
            <a:ext cx="18549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1200" dirty="0"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작성일자</a:t>
            </a:r>
            <a:r>
              <a:rPr lang="en-US" altLang="ko-KR" sz="1200"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: 2023. </a:t>
            </a:r>
            <a:r>
              <a:rPr lang="en-US" altLang="ko-KR" sz="1200" dirty="0"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00. 00</a:t>
            </a:r>
            <a:endParaRPr lang="ko-KR" altLang="en-US" sz="1200" dirty="0">
              <a:latin typeface="코트라 볼드체" panose="02020603020101020101" pitchFamily="18" charset="-127"/>
              <a:ea typeface="코트라 볼드체" panose="02020603020101020101" pitchFamily="18" charset="-127"/>
              <a:cs typeface="코트라 볼드체" panose="02020603020101020101" pitchFamily="18" charset="-127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7178C71-EBB6-426E-B226-10A189FBC989}"/>
              </a:ext>
            </a:extLst>
          </p:cNvPr>
          <p:cNvSpPr txBox="1"/>
          <p:nvPr/>
        </p:nvSpPr>
        <p:spPr>
          <a:xfrm>
            <a:off x="107504" y="4588428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>
                <a:latin typeface="코트라 볼드체" panose="02020603020101020101" pitchFamily="18" charset="-127"/>
                <a:ea typeface="코트라 볼드체" panose="02020603020101020101" pitchFamily="18" charset="-127"/>
                <a:cs typeface="코트라 볼드체" panose="02020603020101020101" pitchFamily="18" charset="-127"/>
              </a:rPr>
              <a:t>기업명</a:t>
            </a:r>
          </a:p>
        </p:txBody>
      </p:sp>
    </p:spTree>
    <p:extLst>
      <p:ext uri="{BB962C8B-B14F-4D97-AF65-F5344CB8AC3E}">
        <p14:creationId xmlns:p14="http://schemas.microsoft.com/office/powerpoint/2010/main" val="36739557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78302" y="2839191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solidFill>
                  <a:schemeClr val="bg1"/>
                </a:solidFill>
              </a:rPr>
              <a:t>구  분</a:t>
            </a:r>
            <a:endParaRPr lang="ko-KR" altLang="en-US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6" name="표 5">
            <a:extLst>
              <a:ext uri="{FF2B5EF4-FFF2-40B4-BE49-F238E27FC236}">
                <a16:creationId xmlns:a16="http://schemas.microsoft.com/office/drawing/2014/main" id="{E69F5E87-974D-478B-9DD4-AAE7AED27B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515488"/>
              </p:ext>
            </p:extLst>
          </p:nvPr>
        </p:nvGraphicFramePr>
        <p:xfrm>
          <a:off x="309844" y="1289670"/>
          <a:ext cx="8524312" cy="48903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9814">
                  <a:extLst>
                    <a:ext uri="{9D8B030D-6E8A-4147-A177-3AD203B41FA5}">
                      <a16:colId xmlns:a16="http://schemas.microsoft.com/office/drawing/2014/main" val="20564063"/>
                    </a:ext>
                  </a:extLst>
                </a:gridCol>
                <a:gridCol w="1259330">
                  <a:extLst>
                    <a:ext uri="{9D8B030D-6E8A-4147-A177-3AD203B41FA5}">
                      <a16:colId xmlns:a16="http://schemas.microsoft.com/office/drawing/2014/main" val="4019598147"/>
                    </a:ext>
                  </a:extLst>
                </a:gridCol>
                <a:gridCol w="2723055">
                  <a:extLst>
                    <a:ext uri="{9D8B030D-6E8A-4147-A177-3AD203B41FA5}">
                      <a16:colId xmlns:a16="http://schemas.microsoft.com/office/drawing/2014/main" val="2621927985"/>
                    </a:ext>
                  </a:extLst>
                </a:gridCol>
                <a:gridCol w="3942113">
                  <a:extLst>
                    <a:ext uri="{9D8B030D-6E8A-4147-A177-3AD203B41FA5}">
                      <a16:colId xmlns:a16="http://schemas.microsoft.com/office/drawing/2014/main" val="3659584748"/>
                    </a:ext>
                  </a:extLst>
                </a:gridCol>
              </a:tblGrid>
              <a:tr h="302014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연번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구분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내용</a:t>
                      </a:r>
                      <a:r>
                        <a:rPr lang="en-US" altLang="ko-KR" sz="11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100" b="1" u="none" strike="noStrike" dirty="0">
                          <a:effectLst/>
                        </a:rPr>
                        <a:t>예시</a:t>
                      </a:r>
                      <a:r>
                        <a:rPr lang="en-US" altLang="ko-KR" sz="1100" b="1" u="none" strike="noStrike" dirty="0">
                          <a:effectLst/>
                        </a:rPr>
                        <a:t>)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743133"/>
                  </a:ext>
                </a:extLst>
              </a:tr>
              <a:tr h="5977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u="none" strike="noStrike" dirty="0">
                          <a:effectLst/>
                        </a:rPr>
                        <a:t>1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조사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일반 컨설팅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정보 조사 및 수출관련 일반 컨설팅 지원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법무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제외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바이어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원부자재공급선 발굴조사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해외시장조사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컨설팅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마케팅전략 등 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일반 컨설팅 분야 전반 서비스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9485485"/>
                  </a:ext>
                </a:extLst>
              </a:tr>
              <a:tr h="5977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브랜드 개발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수출브랜드의 개발과 관리를 위한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마케팅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수출브랜드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네이밍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온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오프라인 제품매뉴얼 제작 등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브랜드개발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 분야 전반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유사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서비스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3750632"/>
                  </a:ext>
                </a:extLst>
              </a:tr>
              <a:tr h="5830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법무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세무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컨설팅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해외진출을 위한 법무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관련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전문 컨설팅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회계감사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세무조사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법률자문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해외법인 설립지원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수출목적 법무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컨설팅 분야 전반 유사 서비스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단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국내컨설팅은 제외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821071"/>
                  </a:ext>
                </a:extLst>
              </a:tr>
              <a:tr h="5249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 개발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 진출에 필요한 외국어 디자인 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개발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카달로그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제작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외국어 홈페이지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반응형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모바일 앱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 온라인 쇼핑몰 상세페이지 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930109"/>
                  </a:ext>
                </a:extLst>
              </a:tr>
              <a:tr h="3922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 동영상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 진출에 필요한 외국어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홍보동영상 개발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외국어 홍보 동영상 제작 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4482888"/>
                  </a:ext>
                </a:extLst>
              </a:tr>
              <a:tr h="3922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광고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기업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제품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브랜드의 해외 마케팅을 위한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홍보 및 광고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TV·PPL,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신문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잡지 홍보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광고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SNS·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검색엔진 마케팅 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광고매체를 활용한 홍보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./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광고 분야 전반 유사 서비스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567824"/>
                  </a:ext>
                </a:extLst>
              </a:tr>
              <a:tr h="58300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전시회</a:t>
                      </a:r>
                      <a:r>
                        <a:rPr lang="en-US" altLang="ko-KR" sz="1100" b="1" u="none" strike="noStrike" dirty="0">
                          <a:effectLst/>
                        </a:rPr>
                        <a:t>/</a:t>
                      </a:r>
                      <a:r>
                        <a:rPr lang="ko-KR" altLang="en-US" sz="1100" b="1" u="none" strike="noStrike" dirty="0">
                          <a:effectLst/>
                        </a:rPr>
                        <a:t>행사</a:t>
                      </a:r>
                      <a:r>
                        <a:rPr lang="en-US" altLang="ko-KR" sz="1100" b="1" u="none" strike="noStrike" dirty="0">
                          <a:effectLst/>
                        </a:rPr>
                        <a:t>/</a:t>
                      </a:r>
                    </a:p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해외영업지원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상담회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세미나 등 수출 관련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행사 기획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지원 및 해외영업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u="none" strike="noStrike" dirty="0">
                          <a:effectLst/>
                        </a:rPr>
                        <a:t>해외 전시회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국제전시회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현지 바이어 매칭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상담회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세미나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제품시연회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현지 로드쇼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학회 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현지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세일즈랩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활용 마케팅 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773888"/>
                  </a:ext>
                </a:extLst>
              </a:tr>
              <a:tr h="52496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통번역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수출을 위한 기업의 활동에 필요한 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외국어 </a:t>
                      </a:r>
                      <a:r>
                        <a:rPr lang="ko-KR" altLang="en-US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통번역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서비스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계약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법률 문서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게임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모바일 앱 콘텐츠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홈페이지 번역 등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통번역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분야 전반 유사 서비스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0111438"/>
                  </a:ext>
                </a:extLst>
              </a:tr>
              <a:tr h="3922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그 외 분류하기 힘든 마케팅 사업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* 운영기관과 별도 협의 필요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그 외 분류하기 힘든 마케팅 사업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* 운영기관과 별도 협의 필요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24476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39548125-C0A9-4538-BE85-F2EF40BA1307}"/>
              </a:ext>
            </a:extLst>
          </p:cNvPr>
          <p:cNvSpPr txBox="1"/>
          <p:nvPr/>
        </p:nvSpPr>
        <p:spPr>
          <a:xfrm>
            <a:off x="309844" y="764704"/>
            <a:ext cx="7091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참고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로드맵 이행 지원 서비스 종류 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해외무역관 활용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endParaRPr lang="ko-KR" alt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6066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178302" y="2839191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solidFill>
                  <a:schemeClr val="bg1"/>
                </a:solidFill>
              </a:rPr>
              <a:t>구  분</a:t>
            </a:r>
            <a:endParaRPr lang="ko-KR" altLang="en-US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2457573-C194-4061-94EF-E8A4D7FBB933}"/>
              </a:ext>
            </a:extLst>
          </p:cNvPr>
          <p:cNvSpPr txBox="1"/>
          <p:nvPr/>
        </p:nvSpPr>
        <p:spPr>
          <a:xfrm>
            <a:off x="395536" y="836712"/>
            <a:ext cx="70915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참고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사후정산 이행 가능 서비스 종류</a:t>
            </a:r>
            <a:endParaRPr lang="ko-KR" alt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3052B9D4-746D-4CC3-BEF8-64A7795597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9144463"/>
              </p:ext>
            </p:extLst>
          </p:nvPr>
        </p:nvGraphicFramePr>
        <p:xfrm>
          <a:off x="395536" y="1412776"/>
          <a:ext cx="8524312" cy="28083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9814">
                  <a:extLst>
                    <a:ext uri="{9D8B030D-6E8A-4147-A177-3AD203B41FA5}">
                      <a16:colId xmlns:a16="http://schemas.microsoft.com/office/drawing/2014/main" val="20564063"/>
                    </a:ext>
                  </a:extLst>
                </a:gridCol>
                <a:gridCol w="1259330">
                  <a:extLst>
                    <a:ext uri="{9D8B030D-6E8A-4147-A177-3AD203B41FA5}">
                      <a16:colId xmlns:a16="http://schemas.microsoft.com/office/drawing/2014/main" val="4019598147"/>
                    </a:ext>
                  </a:extLst>
                </a:gridCol>
                <a:gridCol w="2723055">
                  <a:extLst>
                    <a:ext uri="{9D8B030D-6E8A-4147-A177-3AD203B41FA5}">
                      <a16:colId xmlns:a16="http://schemas.microsoft.com/office/drawing/2014/main" val="2621927985"/>
                    </a:ext>
                  </a:extLst>
                </a:gridCol>
                <a:gridCol w="3942113">
                  <a:extLst>
                    <a:ext uri="{9D8B030D-6E8A-4147-A177-3AD203B41FA5}">
                      <a16:colId xmlns:a16="http://schemas.microsoft.com/office/drawing/2014/main" val="3659584748"/>
                    </a:ext>
                  </a:extLst>
                </a:gridCol>
              </a:tblGrid>
              <a:tr h="38955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연번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구분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내용</a:t>
                      </a:r>
                      <a:r>
                        <a:rPr lang="en-US" altLang="ko-KR" sz="11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100" b="1" u="none" strike="noStrike" dirty="0">
                          <a:effectLst/>
                        </a:rPr>
                        <a:t>예시</a:t>
                      </a:r>
                      <a:r>
                        <a:rPr lang="en-US" altLang="ko-KR" sz="1100" b="1" u="none" strike="noStrike" dirty="0">
                          <a:effectLst/>
                        </a:rPr>
                        <a:t>)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743133"/>
                  </a:ext>
                </a:extLst>
              </a:tr>
              <a:tr h="39091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해외전시회</a:t>
                      </a:r>
                      <a:endParaRPr lang="en-US" altLang="ko-KR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해외전시회 개별 참가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참가등록비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부스임차료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부스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장치 제작 및 설치비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3567824"/>
                  </a:ext>
                </a:extLst>
              </a:tr>
              <a:tr h="75129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해외규격인증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해외규격인증 취득을 위한 시험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심사 인증 및 인증대행컨설팅 등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해당 분야 전문 서비스지원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할랄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등 해외인증 취득 및 등록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</a:t>
                      </a: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해외규격인증분야 전반 유사 서비스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일반 시험분야 제외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653653"/>
                  </a:ext>
                </a:extLst>
              </a:tr>
              <a:tr h="5055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광고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기업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제품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브랜드의 해외 마케팅을 위한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홍보 및 광고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TV·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신문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잡지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·PPL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홍보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</a:t>
                      </a: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SNS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및 웹사이트 배너광고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온라인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B2C/B2B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사이트 등록 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0622381"/>
                  </a:ext>
                </a:extLst>
              </a:tr>
              <a:tr h="77102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항공임 비용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바우처 활용 전시회 또는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KOTRA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해외전시팀 해외전시 참가 항공임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바우처 활용하여 참가한 해외전시회 연계 해외출장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또는 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KOTRA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해외전시팀 해외전시 개별참가를 위한 항공임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1498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115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>
            <a:extLst>
              <a:ext uri="{FF2B5EF4-FFF2-40B4-BE49-F238E27FC236}">
                <a16:creationId xmlns:a16="http://schemas.microsoft.com/office/drawing/2014/main" id="{184BBF54-D80A-4D82-89CD-C83B67BA64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416281"/>
              </p:ext>
            </p:extLst>
          </p:nvPr>
        </p:nvGraphicFramePr>
        <p:xfrm>
          <a:off x="295357" y="1052736"/>
          <a:ext cx="8445070" cy="56100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4239">
                  <a:extLst>
                    <a:ext uri="{9D8B030D-6E8A-4147-A177-3AD203B41FA5}">
                      <a16:colId xmlns:a16="http://schemas.microsoft.com/office/drawing/2014/main" val="20564063"/>
                    </a:ext>
                  </a:extLst>
                </a:gridCol>
                <a:gridCol w="1442117">
                  <a:extLst>
                    <a:ext uri="{9D8B030D-6E8A-4147-A177-3AD203B41FA5}">
                      <a16:colId xmlns:a16="http://schemas.microsoft.com/office/drawing/2014/main" val="4019598147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621927985"/>
                    </a:ext>
                  </a:extLst>
                </a:gridCol>
                <a:gridCol w="3672410">
                  <a:extLst>
                    <a:ext uri="{9D8B030D-6E8A-4147-A177-3AD203B41FA5}">
                      <a16:colId xmlns:a16="http://schemas.microsoft.com/office/drawing/2014/main" val="1807870029"/>
                    </a:ext>
                  </a:extLst>
                </a:gridCol>
              </a:tblGrid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연번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u="none" strike="noStrike" dirty="0">
                          <a:effectLst/>
                        </a:rPr>
                        <a:t>구분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내용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예시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743133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조사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일반 컨설팅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 조사 및 수출관련 일반 컨설팅 지원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법무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제외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바이어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원부자재공급선 발굴조사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해외시장조사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소비자 리서치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경쟁제품 동향조사 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컨설팅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바이어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DB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타겟 마케팅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경영 멘토링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마케팅전략 컨설팅 등 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일반 컨설팅 분야 전반 유사 서비스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8380265"/>
                  </a:ext>
                </a:extLst>
              </a:tr>
              <a:tr h="433985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브랜드 개발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수출브랜드의 개발과 관리를 위한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마케팅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수출브랜드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네이밍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온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오프라인 제품매뉴얼 제작 등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브랜드개발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관리 분야 전반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유사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서비스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8240244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법무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세무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컨설팅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해외진출을 위한 법무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관련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전문 컨설팅 지원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회계감사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세무조사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법률자문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해외법인 설립지원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수출목적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법무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세무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회계 컨설팅 분야 전반 유사 서비스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890099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디자인 개발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 진출에 필요한 외국어 디자인 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개발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카달로그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제작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외국어 홈페이지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반응형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모바일 앱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해외 온라인 쇼핑몰 상세페이지 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465110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 동영상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 진출에 필요한 외국어 홍보동영상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개발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외국어 홍보 동영상 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0105008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광고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제품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브랜드의 해외 마케팅을 위한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홍보 및 광고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TV·PPL,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신문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잡지 홍보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광고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SNS·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검색엔진 마케팅 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광고매체를 활용한 홍보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./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광고 분야 전반 유사 서비스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1189958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특허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지재권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시험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특허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지재권 취득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시험 대행 등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해당 분야 전문 서비스 지원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현지 시험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인허가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지식재산권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특허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지재권 분쟁지원 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특허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지재권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시험 관련 분야 전반 유사 서비스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3747899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해외규격 인증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해외규격인증 취득을 위한 시험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심사 인증 및 인증대행컨설팅 등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해당 분야 전문 서비스지원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할랄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등 해외인증 취득 및 등록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</a:t>
                      </a: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해외규격인증분야 전반 유사 서비스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일반 시험분야 제외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17249930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국제운송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수출자가 부담하는 국제운송비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수출자가 부담하는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국제운송료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항공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및 보험료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국내운임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취급수수료 및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도착국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발생비용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세금 제외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5741388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전시회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행사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</a:p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해외영업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전시회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상담회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세미나 등 수출 관련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행사 기획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지원 및 해외영업 지원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국내개최 국제전시회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현지 바이어 매칭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상담회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세미나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</a:t>
                      </a: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해외바이어 국내초청 미팅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설명회 등 유사 서비스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064192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통번역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수출을 위한 기업의 활동에 필요한 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외국어 </a:t>
                      </a:r>
                      <a:r>
                        <a:rPr lang="ko-KR" altLang="en-US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통번역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서비스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계약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법률 문서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게임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모바일 앱 콘텐츠</a:t>
                      </a:r>
                      <a:r>
                        <a:rPr lang="en-US" altLang="ko-KR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홈페이지 번역 등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lvl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통번역</a:t>
                      </a:r>
                      <a:r>
                        <a:rPr lang="ko-KR" alt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분야 전반 유사 서비스</a:t>
                      </a:r>
                      <a:endParaRPr lang="en-US" altLang="ko-KR" sz="1100" b="0" i="0" u="none" strike="noStrike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7961254"/>
                  </a:ext>
                </a:extLst>
              </a:tr>
              <a:tr h="35907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역량강화 교육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수출역량 강화를 위한 교육 제공 및 지원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무역실무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비즈니스 회화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지식재산권 출원 및 등록과정 등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 역량강화 교육 분야 전반 유사 서비스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270976"/>
                  </a:ext>
                </a:extLst>
              </a:tr>
              <a:tr h="3928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서류대행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현지등록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</a:p>
                    <a:p>
                      <a:pPr algn="ctr" fontAlgn="ctr"/>
                      <a:r>
                        <a:rPr lang="ko-KR" altLang="en-US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환보험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수출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무역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·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현지진출 관련 필요 서류 작성 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대행 및 현지 등록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,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환보험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서비스 지원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계약서 작성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통관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선적 필요 서류 작성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 서류 대행 및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현지법인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대표처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등록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현지 </a:t>
                      </a:r>
                      <a:r>
                        <a:rPr lang="ko-KR" alt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입점대행</a:t>
                      </a:r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등 유사 서비스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4510933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52782BCD-1E6C-427A-8470-F60A30FAE668}"/>
              </a:ext>
            </a:extLst>
          </p:cNvPr>
          <p:cNvSpPr txBox="1"/>
          <p:nvPr/>
        </p:nvSpPr>
        <p:spPr>
          <a:xfrm>
            <a:off x="295357" y="564649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참고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타수행기관 이용 서비스</a:t>
            </a:r>
            <a:endParaRPr lang="ko-KR" alt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8201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582A58D-FD39-445E-A574-2856B76EA5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20" y="764704"/>
            <a:ext cx="8955160" cy="561662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39D11E-986E-49BA-BA00-68EF21360BF6}"/>
              </a:ext>
            </a:extLst>
          </p:cNvPr>
          <p:cNvSpPr txBox="1"/>
          <p:nvPr/>
        </p:nvSpPr>
        <p:spPr>
          <a:xfrm>
            <a:off x="179512" y="335940"/>
            <a:ext cx="590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(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참고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 </a:t>
            </a: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KOTRA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latin typeface="맑은 고딕" panose="020B0503020000020004" pitchFamily="50" charset="-127"/>
                <a:ea typeface="맑은 고딕" panose="020B0503020000020004" pitchFamily="50" charset="-127"/>
              </a:rPr>
              <a:t>해외무역관 현황</a:t>
            </a:r>
            <a:endParaRPr lang="ko-KR" alt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18874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121503"/>
              </p:ext>
            </p:extLst>
          </p:nvPr>
        </p:nvGraphicFramePr>
        <p:xfrm>
          <a:off x="744348" y="1528131"/>
          <a:ext cx="7920235" cy="2453503"/>
        </p:xfrm>
        <a:graphic>
          <a:graphicData uri="http://schemas.openxmlformats.org/drawingml/2006/table">
            <a:tbl>
              <a:tblPr firstRow="1" bandRow="1"/>
              <a:tblGrid>
                <a:gridCol w="14992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66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5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688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8641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기업명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세계로 ㈜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>
                              <a:lumMod val="95000"/>
                            </a:schemeClr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대표자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OOO</a:t>
                      </a:r>
                      <a:endParaRPr lang="ko-KR" altLang="en-US" sz="1200" b="1" i="1" dirty="0">
                        <a:solidFill>
                          <a:srgbClr val="0000FF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8641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소재지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서울시 강남구 언주로 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설립일자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1982</a:t>
                      </a:r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년 </a:t>
                      </a:r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월 </a:t>
                      </a:r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1</a:t>
                      </a:r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일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641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주요제품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제품 </a:t>
                      </a:r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1, 2, 3</a:t>
                      </a:r>
                      <a:endParaRPr lang="ko-KR" altLang="en-US" sz="12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생산거점</a:t>
                      </a:r>
                      <a:endParaRPr lang="ko-KR" altLang="en-US" sz="9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한국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576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주요 수출시장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미국</a:t>
                      </a:r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중국</a:t>
                      </a:r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유럽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해외거점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미국</a:t>
                      </a:r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(LA),</a:t>
                      </a:r>
                      <a:r>
                        <a:rPr lang="en-US" altLang="ko-KR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독일</a:t>
                      </a:r>
                      <a:r>
                        <a:rPr lang="en-US" altLang="ko-KR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프랑크푸르트</a:t>
                      </a:r>
                      <a:r>
                        <a:rPr lang="en-US" altLang="ko-KR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), </a:t>
                      </a:r>
                      <a:r>
                        <a:rPr lang="ko-KR" altLang="en-US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중국</a:t>
                      </a:r>
                      <a:r>
                        <a:rPr lang="en-US" altLang="ko-KR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(</a:t>
                      </a:r>
                      <a:r>
                        <a:rPr lang="ko-KR" altLang="en-US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상하이</a:t>
                      </a:r>
                      <a:r>
                        <a:rPr lang="en-US" altLang="ko-KR" sz="1200" b="1" i="1" baseline="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)</a:t>
                      </a:r>
                      <a:endParaRPr lang="ko-KR" altLang="en-US" sz="1200" b="1" i="1" dirty="0">
                        <a:solidFill>
                          <a:srgbClr val="0000FF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8641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종업원 </a:t>
                      </a: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</a:t>
                      </a: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245</a:t>
                      </a:r>
                      <a:r>
                        <a:rPr lang="ko-KR" altLang="en-US" sz="12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명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 영업 인원</a:t>
                      </a: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명</a:t>
                      </a:r>
                      <a:r>
                        <a:rPr lang="en-US" altLang="ko-KR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100" b="1" i="1" dirty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* </a:t>
                      </a:r>
                      <a:r>
                        <a:rPr lang="ko-KR" altLang="en-US" sz="1100" b="1" i="1" dirty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해외영업</a:t>
                      </a:r>
                      <a:r>
                        <a:rPr lang="en-US" altLang="ko-KR" sz="1100" b="1" i="1" dirty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b="1" i="1" dirty="0">
                          <a:solidFill>
                            <a:srgbClr val="0000FF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해외마케팅 포함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3146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법인등록번호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ko-KR" sz="1050" b="1" i="1" kern="1200" dirty="0">
                          <a:solidFill>
                            <a:srgbClr val="0000FF"/>
                          </a:solidFill>
                          <a:latin typeface="맑은 고딕"/>
                          <a:ea typeface="+mn-ea"/>
                          <a:cs typeface="+mn-cs"/>
                        </a:rPr>
                        <a:t>1311392422582</a:t>
                      </a:r>
                      <a:endParaRPr lang="ko-KR" altLang="en-US" sz="1050" b="1" i="1" kern="1200" dirty="0">
                        <a:solidFill>
                          <a:srgbClr val="0000FF"/>
                        </a:solidFill>
                        <a:latin typeface="맑은 고딕"/>
                        <a:ea typeface="+mn-ea"/>
                        <a:cs typeface="+mn-cs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계열회사명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i="1" spc="-150" dirty="0">
                          <a:solidFill>
                            <a:srgbClr val="0000FF"/>
                          </a:solidFill>
                          <a:latin typeface="맑은 고딕" pitchFamily="50" charset="-127"/>
                          <a:ea typeface="+mn-ea"/>
                        </a:rPr>
                        <a:t>ABC Ltd.</a:t>
                      </a:r>
                      <a:endParaRPr lang="ko-KR" altLang="en-US" sz="1200" b="1" i="1" spc="-150" dirty="0">
                        <a:solidFill>
                          <a:srgbClr val="0000FF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864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+mn-ea"/>
                        </a:rPr>
                        <a:t>사업자등록번호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ko-KR" sz="1050" b="1" i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lang="ko-KR" altLang="en-US" sz="1050" b="1" i="1" kern="1200" dirty="0" err="1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수출시</a:t>
                      </a:r>
                      <a:r>
                        <a:rPr lang="ko-KR" altLang="en-US" sz="1050" b="1" i="1" kern="1200" dirty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 사용되는 모든 사업자등록번호 명기 要</a:t>
                      </a: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sz="12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b="1" i="1" spc="-150" dirty="0">
                        <a:solidFill>
                          <a:srgbClr val="0000FF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27" marR="91427" marT="45696" marB="45696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317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9289197"/>
                  </a:ext>
                </a:extLst>
              </a:tr>
            </a:tbl>
          </a:graphicData>
        </a:graphic>
      </p:graphicFrame>
      <p:sp>
        <p:nvSpPr>
          <p:cNvPr id="10" name="내용 개체 틀 7"/>
          <p:cNvSpPr txBox="1">
            <a:spLocks/>
          </p:cNvSpPr>
          <p:nvPr/>
        </p:nvSpPr>
        <p:spPr bwMode="auto">
          <a:xfrm>
            <a:off x="449265" y="4233582"/>
            <a:ext cx="62658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altLang="ko-KR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영업 현황</a:t>
            </a:r>
            <a:endParaRPr lang="ko-KR" altLang="en-US" sz="2000" kern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385146"/>
              </p:ext>
            </p:extLst>
          </p:nvPr>
        </p:nvGraphicFramePr>
        <p:xfrm>
          <a:off x="744347" y="4644388"/>
          <a:ext cx="7932110" cy="1828560"/>
        </p:xfrm>
        <a:graphic>
          <a:graphicData uri="http://schemas.openxmlformats.org/drawingml/2006/table">
            <a:tbl>
              <a:tblPr firstRow="1" bandRow="1"/>
              <a:tblGrid>
                <a:gridCol w="2159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6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978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385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517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구    분</a:t>
                      </a:r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4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2020</a:t>
                      </a:r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4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2021</a:t>
                      </a:r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b="1" kern="1200">
                          <a:solidFill>
                            <a:schemeClr val="bg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4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2022(</a:t>
                      </a:r>
                      <a:r>
                        <a:rPr lang="ko-KR" altLang="en-US" sz="14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예정</a:t>
                      </a:r>
                      <a:r>
                        <a:rPr lang="en-US" altLang="ko-KR" sz="1400" dirty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65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개별 매출액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백만원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65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직접수출액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(U$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천불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65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간접수출액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(U$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천불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65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총 수출액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(U$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천불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171"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b="1" dirty="0" err="1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직수출비중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(%)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L>
                    <a:lnR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3175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맑은 고딕"/>
                        </a:defRPr>
                      </a:lvl9pPr>
                    </a:lstStyle>
                    <a:p>
                      <a:pPr algn="ctr"/>
                      <a:endParaRPr lang="ko-KR" altLang="en-US" sz="1400" b="1" dirty="0"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91428" marR="91428" marT="45700" marB="45700" anchor="ctr">
                    <a:lnL w="9525" cap="flat" cmpd="sng" algn="ctr">
                      <a:solidFill>
                        <a:srgbClr val="1F497D">
                          <a:lumMod val="60000"/>
                          <a:lumOff val="4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R>
                    <a:lnT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T>
                    <a:lnB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2" name="내용 개체 틀 7"/>
          <p:cNvSpPr txBox="1">
            <a:spLocks/>
          </p:cNvSpPr>
          <p:nvPr/>
        </p:nvSpPr>
        <p:spPr bwMode="auto">
          <a:xfrm>
            <a:off x="449265" y="1123409"/>
            <a:ext cx="6265862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altLang="ko-KR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일반 사항</a:t>
            </a:r>
            <a:endParaRPr lang="ko-KR" altLang="en-US" sz="2000" kern="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38505" y="528502"/>
            <a:ext cx="20697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I. </a:t>
            </a:r>
            <a:r>
              <a:rPr lang="ko-KR" altLang="en-US" sz="32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기업현황</a:t>
            </a:r>
          </a:p>
        </p:txBody>
      </p:sp>
    </p:spTree>
    <p:extLst>
      <p:ext uri="{BB962C8B-B14F-4D97-AF65-F5344CB8AC3E}">
        <p14:creationId xmlns:p14="http://schemas.microsoft.com/office/powerpoint/2010/main" val="2221144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67544" y="1156682"/>
            <a:ext cx="8064896" cy="4137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3.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주력 품목 </a:t>
            </a:r>
            <a:r>
              <a:rPr lang="en-US" altLang="ko-KR" sz="1200" dirty="0">
                <a:solidFill>
                  <a:srgbClr val="FF0000"/>
                </a:solidFill>
              </a:rPr>
              <a:t>(</a:t>
            </a:r>
            <a:r>
              <a:rPr lang="ko-KR" altLang="en-US" sz="1200" dirty="0">
                <a:solidFill>
                  <a:srgbClr val="FF0000"/>
                </a:solidFill>
              </a:rPr>
              <a:t>① </a:t>
            </a:r>
            <a:r>
              <a:rPr lang="en-US" altLang="ko-KR" sz="1200" dirty="0">
                <a:solidFill>
                  <a:srgbClr val="FF0000"/>
                </a:solidFill>
              </a:rPr>
              <a:t>HS Code </a:t>
            </a:r>
            <a:r>
              <a:rPr lang="ko-KR" altLang="en-US" sz="1200" dirty="0">
                <a:solidFill>
                  <a:srgbClr val="FF0000"/>
                </a:solidFill>
              </a:rPr>
              <a:t>명기 要    ② 중견기업 글로벌 지원사업 대상 품목은       기호 표시 要</a:t>
            </a:r>
            <a:r>
              <a:rPr lang="en-US" altLang="ko-KR" sz="1200" dirty="0">
                <a:solidFill>
                  <a:srgbClr val="FF0000"/>
                </a:solidFill>
              </a:rPr>
              <a:t>)</a:t>
            </a:r>
            <a:endParaRPr lang="ko-KR" altLang="en-US" sz="1200" kern="0" dirty="0">
              <a:solidFill>
                <a:schemeClr val="tx2">
                  <a:lumMod val="60000"/>
                  <a:lumOff val="4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8505" y="528502"/>
            <a:ext cx="20697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b="1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I. </a:t>
            </a:r>
            <a:r>
              <a:rPr lang="ko-KR" altLang="en-US" sz="3200" b="1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기업현황</a:t>
            </a:r>
          </a:p>
        </p:txBody>
      </p:sp>
      <p:graphicFrame>
        <p:nvGraphicFramePr>
          <p:cNvPr id="8" name="내용 개체 틀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31376"/>
              </p:ext>
            </p:extLst>
          </p:nvPr>
        </p:nvGraphicFramePr>
        <p:xfrm>
          <a:off x="707319" y="1556792"/>
          <a:ext cx="7920880" cy="4599974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3762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04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 rowSpan="5"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0" spc="-8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lang="ko-KR" sz="1400" kern="0" spc="-8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제품사진 </a:t>
                      </a:r>
                      <a:r>
                        <a:rPr lang="en-US" sz="1400" kern="0" spc="-8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1&gt;</a:t>
                      </a: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400" b="1" kern="0" spc="0" dirty="0"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제품명</a:t>
                      </a:r>
                      <a:endParaRPr lang="ko-KR" sz="1400" b="1" kern="100" spc="0" dirty="0"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(</a:t>
                      </a:r>
                      <a:r>
                        <a:rPr lang="ko-KR" altLang="en-US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핸드폰</a:t>
                      </a: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제품명 </a:t>
                      </a: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1 (</a:t>
                      </a:r>
                      <a:r>
                        <a:rPr lang="en-US" altLang="ko-KR" sz="1400" b="1" i="1" kern="10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HS</a:t>
                      </a:r>
                      <a:r>
                        <a:rPr lang="en-US" altLang="ko-KR" sz="1400" b="1" i="1" kern="100" spc="0" baseline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Code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6662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제품개요</a:t>
                      </a:r>
                      <a:endParaRPr 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 </a:t>
                      </a:r>
                      <a:r>
                        <a:rPr lang="ko-KR" alt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업체 최초의 방수 핸드폰 </a:t>
                      </a:r>
                      <a:endParaRPr lang="en-US" altLang="ko-KR" sz="14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9442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제품경쟁력</a:t>
                      </a:r>
                      <a:endParaRPr 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 </a:t>
                      </a:r>
                      <a:r>
                        <a:rPr lang="ko-KR" alt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특허된 방수 기능 </a:t>
                      </a:r>
                      <a:endParaRPr lang="en-US" altLang="ko-KR" sz="1400" b="1" i="1" baseline="0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727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M/S</a:t>
                      </a:r>
                      <a:r>
                        <a:rPr lang="en-US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순위</a:t>
                      </a:r>
                      <a:endParaRPr 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 2021</a:t>
                      </a:r>
                      <a:r>
                        <a:rPr 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: 1</a:t>
                      </a:r>
                      <a:r>
                        <a:rPr lang="ko-KR" alt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위 </a:t>
                      </a: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i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글로벌 </a:t>
                      </a:r>
                      <a:r>
                        <a:rPr lang="en-US" altLang="ko-KR" sz="1400" b="1" i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400" b="1" i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국내기준</a:t>
                      </a:r>
                      <a:r>
                        <a:rPr lang="en-US" altLang="ko-KR" sz="1400" b="1" i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, M/S /</a:t>
                      </a:r>
                      <a:r>
                        <a:rPr lang="ko-KR" altLang="en-US" sz="1400" b="1" i="1" kern="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순위</a:t>
                      </a: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just" fontAlgn="base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 2020</a:t>
                      </a:r>
                      <a:r>
                        <a:rPr 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: 3</a:t>
                      </a:r>
                      <a:r>
                        <a:rPr lang="ko-KR" alt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위</a:t>
                      </a:r>
                      <a:endParaRPr 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3109">
                <a:tc vMerge="1"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1400" kern="1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경쟁기업</a:t>
                      </a:r>
                      <a:r>
                        <a:rPr lang="en-US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제품</a:t>
                      </a:r>
                      <a:endParaRPr 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 XX </a:t>
                      </a:r>
                      <a:r>
                        <a:rPr lang="ko-KR" altLang="en-US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기업</a:t>
                      </a: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i="1" kern="100" spc="0" dirty="0" err="1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국가명</a:t>
                      </a: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 / xx </a:t>
                      </a:r>
                      <a:r>
                        <a:rPr lang="ko-KR" altLang="en-US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제품</a:t>
                      </a:r>
                      <a:endParaRPr lang="en-US" alt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 YY </a:t>
                      </a:r>
                      <a:r>
                        <a:rPr lang="ko-KR" altLang="en-US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기업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i="1" kern="100" spc="0" baseline="0" dirty="0" err="1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국가명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/ yy </a:t>
                      </a:r>
                      <a:r>
                        <a:rPr lang="ko-KR" altLang="en-US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제품</a:t>
                      </a:r>
                      <a:endParaRPr 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797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kern="0" spc="-8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&lt;</a:t>
                      </a:r>
                      <a:r>
                        <a:rPr lang="ko-KR" altLang="ko-KR" sz="1400" kern="0" spc="-8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제품사진 </a:t>
                      </a:r>
                      <a:r>
                        <a:rPr lang="en-US" altLang="ko-KR" sz="1400" kern="0" spc="-80" dirty="0">
                          <a:solidFill>
                            <a:sysClr val="windowText" lastClr="000000"/>
                          </a:solidFill>
                          <a:effectLst/>
                          <a:latin typeface="+mn-ea"/>
                          <a:ea typeface="+mn-ea"/>
                        </a:rPr>
                        <a:t>2&gt;</a:t>
                      </a:r>
                      <a:endParaRPr lang="ko-KR" altLang="ko-KR" sz="1400" kern="100" dirty="0">
                        <a:solidFill>
                          <a:sysClr val="windowText" lastClr="00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sz="14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400" b="1" kern="10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제품명</a:t>
                      </a:r>
                      <a:endParaRPr 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ko-KR" altLang="en-US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핸드폰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제품명 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2 </a:t>
                      </a: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en-US" altLang="ko-KR" sz="1400" b="1" i="1" kern="100" spc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HS</a:t>
                      </a:r>
                      <a:r>
                        <a:rPr lang="en-US" altLang="ko-KR" sz="1400" b="1" i="1" kern="100" spc="0" baseline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 Code</a:t>
                      </a:r>
                      <a:r>
                        <a:rPr lang="en-US" altLang="ko-KR" sz="1400" b="1" i="1" kern="10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56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제품개요</a:t>
                      </a:r>
                      <a:endParaRPr lang="ko-KR" alt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</a:t>
                      </a:r>
                      <a:r>
                        <a:rPr lang="en-US" altLang="ko-KR" sz="1400" b="1" i="1" kern="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400" b="1" i="1" kern="0" spc="0" baseline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연령대별 맞춤 핸드폰</a:t>
                      </a:r>
                      <a:endParaRPr lang="en-US" altLang="ko-KR" sz="14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81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제품경쟁력</a:t>
                      </a:r>
                      <a:endParaRPr lang="ko-KR" alt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1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 </a:t>
                      </a:r>
                      <a:r>
                        <a:rPr lang="ko-KR" alt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각 연령대별 특화된 기능 </a:t>
                      </a:r>
                      <a:endParaRPr lang="en-US" altLang="ko-KR" sz="14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242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M/S/</a:t>
                      </a:r>
                      <a:r>
                        <a:rPr lang="ko-KR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순위</a:t>
                      </a:r>
                      <a:endParaRPr lang="ko-KR" alt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base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 2021</a:t>
                      </a:r>
                      <a:r>
                        <a:rPr lang="ko-KR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: 2</a:t>
                      </a:r>
                      <a:r>
                        <a:rPr lang="ko-KR" alt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위</a:t>
                      </a:r>
                      <a:endParaRPr lang="ko-KR" alt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just" fontAlgn="base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▪ 2020</a:t>
                      </a:r>
                      <a:r>
                        <a:rPr lang="ko-KR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년 </a:t>
                      </a:r>
                      <a:r>
                        <a:rPr lang="en-US" altLang="ko-KR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: 4</a:t>
                      </a:r>
                      <a:r>
                        <a:rPr lang="ko-KR" altLang="en-US" sz="1400" b="1" i="1" kern="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위</a:t>
                      </a:r>
                      <a:endParaRPr lang="ko-KR" alt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pPr algn="ctr" fontAlgn="base" latinLnBrk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1400" kern="100" dirty="0">
                        <a:effectLst/>
                        <a:latin typeface="굴림" panose="020B0600000101010101" pitchFamily="50" charset="-127"/>
                        <a:ea typeface="굴림" panose="020B0600000101010101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경쟁기업</a:t>
                      </a:r>
                      <a:r>
                        <a:rPr lang="en-US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ko-KR" sz="1400" b="1" kern="0" spc="0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제품</a:t>
                      </a:r>
                      <a:endParaRPr lang="ko-KR" altLang="ko-KR" sz="1400" b="1" kern="100" spc="0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XX </a:t>
                      </a:r>
                      <a:r>
                        <a:rPr lang="ko-KR" altLang="en-US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기업</a:t>
                      </a: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 b="1" i="1" kern="100" spc="0" dirty="0" err="1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국가명</a:t>
                      </a:r>
                      <a:r>
                        <a:rPr lang="en-US" altLang="ko-KR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 / xx </a:t>
                      </a:r>
                      <a:r>
                        <a:rPr lang="ko-KR" altLang="en-US" sz="1400" b="1" i="1" kern="100" spc="0" dirty="0"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제품</a:t>
                      </a:r>
                      <a:endParaRPr lang="ko-KR" sz="1400" b="1" i="1" kern="100" spc="0" dirty="0"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5133" marR="35133" marT="9645" marB="9645" anchor="ctr">
                    <a:lnL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별: 꼭짓점 5개 1">
            <a:extLst>
              <a:ext uri="{FF2B5EF4-FFF2-40B4-BE49-F238E27FC236}">
                <a16:creationId xmlns:a16="http://schemas.microsoft.com/office/drawing/2014/main" id="{8A0DE78C-C2C7-44DD-AB6F-3C4F6B6AF392}"/>
              </a:ext>
            </a:extLst>
          </p:cNvPr>
          <p:cNvSpPr/>
          <p:nvPr/>
        </p:nvSpPr>
        <p:spPr>
          <a:xfrm>
            <a:off x="6372200" y="1268760"/>
            <a:ext cx="216024" cy="216024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별: 꼭짓점 5개 5">
            <a:extLst>
              <a:ext uri="{FF2B5EF4-FFF2-40B4-BE49-F238E27FC236}">
                <a16:creationId xmlns:a16="http://schemas.microsoft.com/office/drawing/2014/main" id="{B20612DC-033D-4A83-8269-6502334923D5}"/>
              </a:ext>
            </a:extLst>
          </p:cNvPr>
          <p:cNvSpPr/>
          <p:nvPr/>
        </p:nvSpPr>
        <p:spPr>
          <a:xfrm>
            <a:off x="827584" y="1669723"/>
            <a:ext cx="216024" cy="216024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750216-17B9-45E1-91AF-D10B604D6DC6}"/>
              </a:ext>
            </a:extLst>
          </p:cNvPr>
          <p:cNvSpPr txBox="1"/>
          <p:nvPr/>
        </p:nvSpPr>
        <p:spPr>
          <a:xfrm>
            <a:off x="954524" y="2883247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  <a:latin typeface="+mn-ea"/>
                <a:ea typeface="+mn-ea"/>
              </a:rPr>
              <a:t>(</a:t>
            </a:r>
            <a:r>
              <a:rPr lang="ko-KR" altLang="en-US" sz="1400" dirty="0" err="1">
                <a:solidFill>
                  <a:srgbClr val="FF0000"/>
                </a:solidFill>
                <a:latin typeface="+mn-ea"/>
                <a:ea typeface="+mn-ea"/>
              </a:rPr>
              <a:t>중견글로벌</a:t>
            </a:r>
            <a:r>
              <a:rPr lang="ko-KR" altLang="en-US" sz="1400" dirty="0">
                <a:solidFill>
                  <a:srgbClr val="FF0000"/>
                </a:solidFill>
                <a:latin typeface="+mn-ea"/>
                <a:ea typeface="+mn-ea"/>
              </a:rPr>
              <a:t> 사업으로 지원받고자 하는 품목</a:t>
            </a:r>
            <a:r>
              <a:rPr lang="en-US" altLang="ko-KR" sz="1400" dirty="0">
                <a:solidFill>
                  <a:srgbClr val="FF0000"/>
                </a:solidFill>
                <a:latin typeface="+mn-ea"/>
                <a:ea typeface="+mn-ea"/>
              </a:rPr>
              <a:t>)</a:t>
            </a:r>
            <a:endParaRPr lang="ko-KR" altLang="en-US" sz="14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72809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Box 99"/>
          <p:cNvSpPr txBox="1"/>
          <p:nvPr/>
        </p:nvSpPr>
        <p:spPr>
          <a:xfrm>
            <a:off x="338505" y="528502"/>
            <a:ext cx="30844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II. </a:t>
            </a:r>
            <a:r>
              <a:rPr lang="ko-KR" altLang="en-US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기업 </a:t>
            </a:r>
            <a:r>
              <a:rPr lang="ko-KR" altLang="en-US" sz="3200" spc="-150" dirty="0" err="1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역량분석</a:t>
            </a:r>
            <a:endParaRPr lang="ko-KR" altLang="en-US" sz="3200" spc="-150" dirty="0">
              <a:ln>
                <a:solidFill>
                  <a:schemeClr val="tx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9503900"/>
              </p:ext>
            </p:extLst>
          </p:nvPr>
        </p:nvGraphicFramePr>
        <p:xfrm>
          <a:off x="500065" y="1576480"/>
          <a:ext cx="8104385" cy="47328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7040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03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33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+mn-ea"/>
                          <a:ea typeface="+mn-ea"/>
                        </a:rPr>
                        <a:t>구    분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latin typeface="+mn-ea"/>
                          <a:ea typeface="+mn-ea"/>
                        </a:rPr>
                        <a:t>현  황</a:t>
                      </a:r>
                      <a:endParaRPr lang="ko-KR" altLang="en-US" sz="1400" b="1" dirty="0">
                        <a:latin typeface="+mn-ea"/>
                        <a:ea typeface="+mn-ea"/>
                      </a:endParaRP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175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 err="1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제품력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altLang="ko-KR" sz="1100" b="0" i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altLang="ko-KR" sz="1100" b="0" i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39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기술력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altLang="ko-KR" sz="1100" b="0" i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marL="171450" marR="0" indent="-17145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altLang="ko-KR" sz="1100" b="0" i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47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가격 경쟁력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100" b="0" i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marL="171450" indent="-171450" latinLnBrk="1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100" b="0" i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345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마케팅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영업력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100" b="1" i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marL="171450" indent="-171450" latinLnBrk="1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100" b="1" i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09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재무현황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altLang="ko-KR" sz="1100" i="1" kern="0" spc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▪  </a:t>
                      </a:r>
                      <a:r>
                        <a:rPr lang="en-US" altLang="ko-KR" sz="1100" i="1" kern="0" spc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2021</a:t>
                      </a:r>
                      <a:r>
                        <a:rPr lang="ko-KR" altLang="en-US" sz="1100" i="1" kern="0" spc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년 영업이익</a:t>
                      </a:r>
                      <a:r>
                        <a:rPr lang="en-US" altLang="ko-KR" sz="1100" i="1" kern="0" spc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i="1" kern="0" spc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부채비율</a:t>
                      </a:r>
                      <a:r>
                        <a:rPr lang="en-US" altLang="ko-KR" sz="1100" i="1" kern="0" spc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lang="ko-KR" altLang="en-US" sz="1100" i="1" kern="0" spc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신용등급</a:t>
                      </a:r>
                      <a:r>
                        <a:rPr lang="en-US" altLang="ko-KR" sz="1100" i="1" kern="0" spc="0" baseline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i="1" kern="0" spc="0" baseline="0" dirty="0">
                          <a:solidFill>
                            <a:srgbClr val="0033CC"/>
                          </a:solidFill>
                          <a:effectLst/>
                          <a:latin typeface="+mn-ea"/>
                          <a:ea typeface="+mn-ea"/>
                        </a:rPr>
                        <a:t>등</a:t>
                      </a:r>
                      <a:endParaRPr lang="en-US" altLang="ko-KR" sz="1100" b="0" i="1" dirty="0">
                        <a:solidFill>
                          <a:srgbClr val="0033CC"/>
                        </a:solidFill>
                        <a:latin typeface="+mn-ea"/>
                        <a:ea typeface="+mn-ea"/>
                      </a:endParaRP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717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 생산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물류</a:t>
                      </a:r>
                      <a:r>
                        <a:rPr lang="en-US" altLang="ko-KR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기타</a:t>
                      </a: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100" b="0" i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</a:p>
                    <a:p>
                      <a:pPr marL="171450" indent="-171450" latinLnBrk="1">
                        <a:lnSpc>
                          <a:spcPct val="10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1100" b="0" i="1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 </a:t>
                      </a:r>
                      <a:endParaRPr lang="ko-KR" altLang="en-US" sz="1100" b="0" i="1" baseline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91436" marR="91436" marT="45710" marB="4571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467544" y="1196752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1.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마케팅 역량</a:t>
            </a:r>
            <a:endParaRPr lang="ko-KR" altLang="en-US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31568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217616"/>
              </p:ext>
            </p:extLst>
          </p:nvPr>
        </p:nvGraphicFramePr>
        <p:xfrm>
          <a:off x="539752" y="1556794"/>
          <a:ext cx="7993064" cy="4418162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583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3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362">
                  <a:extLst>
                    <a:ext uri="{9D8B030D-6E8A-4147-A177-3AD203B41FA5}">
                      <a16:colId xmlns:a16="http://schemas.microsoft.com/office/drawing/2014/main" val="2739413082"/>
                    </a:ext>
                  </a:extLst>
                </a:gridCol>
                <a:gridCol w="2136363">
                  <a:extLst>
                    <a:ext uri="{9D8B030D-6E8A-4147-A177-3AD203B41FA5}">
                      <a16:colId xmlns:a16="http://schemas.microsoft.com/office/drawing/2014/main" val="928555689"/>
                    </a:ext>
                  </a:extLst>
                </a:gridCol>
              </a:tblGrid>
              <a:tr h="5705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구    분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현    황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44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자체브랜드 </a:t>
                      </a:r>
                      <a:endParaRPr kumimoji="0" lang="en-US" altLang="ko-KR" sz="1400" b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및 해당 수출비중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자체브랜드명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1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자체브랜드명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2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자체브랜드명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3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533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브랜드 소개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상표등록여부 등</a:t>
                      </a:r>
                      <a:endParaRPr kumimoji="0" lang="en-US" altLang="ko-KR" sz="105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인지도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국가별 진출 현황 등</a:t>
                      </a:r>
                      <a:endParaRPr kumimoji="0" lang="en-US" altLang="ko-KR" sz="11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수출비중 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(00%)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브랜드 소개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상표등록여부 등</a:t>
                      </a:r>
                      <a:endParaRPr kumimoji="0" lang="en-US" altLang="ko-KR" sz="105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인지도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국가별 진출 현황 등</a:t>
                      </a:r>
                      <a:endParaRPr kumimoji="0" lang="en-US" altLang="ko-KR" sz="11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수출비중 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(00%)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브랜드 소개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상표등록여부 등</a:t>
                      </a:r>
                      <a:endParaRPr kumimoji="0" lang="en-US" altLang="ko-KR" sz="105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인지도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국가별 진출 현황 등</a:t>
                      </a:r>
                      <a:endParaRPr kumimoji="0" lang="en-US" altLang="ko-KR" sz="11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수출비중 </a:t>
                      </a:r>
                      <a:r>
                        <a:rPr kumimoji="0" lang="en-US" altLang="ko-KR" sz="105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(00%)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612256"/>
                  </a:ext>
                </a:extLst>
              </a:tr>
              <a:tr h="11753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특정 기업 </a:t>
                      </a:r>
                      <a:endParaRPr kumimoji="0" lang="en-US" altLang="ko-KR" sz="1400" b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종속거래</a:t>
                      </a: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 여부</a:t>
                      </a:r>
                      <a:endParaRPr kumimoji="0" lang="en-US" altLang="ko-KR" sz="1400" b="1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A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사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수출 비중 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00%), B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사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수출 비중 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00%), …</a:t>
                      </a: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특정 기업 </a:t>
                      </a:r>
                      <a:r>
                        <a:rPr kumimoji="0" lang="ko-KR" altLang="en-US" sz="11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종속거래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 비중 추이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거래처 다변화 계획 등</a:t>
                      </a:r>
                      <a:endParaRPr kumimoji="0" lang="en-US" altLang="ko-KR" sz="11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25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해외마케팅 역량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해외영업 또는 해외마케팅 전담부서 보유 여부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해외 네트워크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지사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대리점 등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해외네트워크 활성화를 위한 마케팅 조직의 취약점 및 보완계획 등 기술</a:t>
                      </a:r>
                      <a:endParaRPr kumimoji="0" lang="en-US" altLang="ko-KR" sz="11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38505" y="528502"/>
            <a:ext cx="30844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II. </a:t>
            </a:r>
            <a:r>
              <a:rPr lang="ko-KR" altLang="en-US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기업 </a:t>
            </a:r>
            <a:r>
              <a:rPr lang="ko-KR" altLang="en-US" sz="3200" spc="-150" dirty="0" err="1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역량분석</a:t>
            </a:r>
            <a:endParaRPr lang="ko-KR" altLang="en-US" sz="3200" spc="-150" dirty="0">
              <a:ln>
                <a:solidFill>
                  <a:schemeClr val="tx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7544" y="1196752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1.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마케팅 역량</a:t>
            </a:r>
            <a:endParaRPr lang="ko-KR" altLang="en-US" sz="2000" dirty="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29820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0559447"/>
              </p:ext>
            </p:extLst>
          </p:nvPr>
        </p:nvGraphicFramePr>
        <p:xfrm>
          <a:off x="539752" y="1649966"/>
          <a:ext cx="7993063" cy="4371322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583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0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구    분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현    황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12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시장 현황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세계 시장의 일반적인 현황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)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6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고객 현황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주요 고객의 분포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구매 특성 등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)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59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경쟁 현황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 (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주요 경쟁사 현황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, 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주요 경쟁사 대비 우위 요소 등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846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거시 환경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향후 기술적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가격적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수요 트렌드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, </a:t>
                      </a:r>
                      <a:r>
                        <a:rPr kumimoji="0" lang="ko-KR" altLang="en-US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경쟁 환경 변화 전망</a:t>
                      </a:r>
                      <a:r>
                        <a:rPr kumimoji="0" lang="en-US" altLang="ko-KR" sz="1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)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1228690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+mn-ea"/>
                <a:ea typeface="+mn-ea"/>
              </a:rPr>
              <a:t>2. </a:t>
            </a:r>
            <a:r>
              <a:rPr lang="ko-KR" altLang="en-US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+mn-ea"/>
                <a:ea typeface="+mn-ea"/>
              </a:rPr>
              <a:t>세계시장 현황</a:t>
            </a:r>
            <a:endParaRPr lang="ko-KR" altLang="en-US" sz="2000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505" y="528502"/>
            <a:ext cx="30844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II. </a:t>
            </a:r>
            <a:r>
              <a:rPr lang="ko-KR" altLang="en-US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기업 </a:t>
            </a:r>
            <a:r>
              <a:rPr lang="ko-KR" altLang="en-US" sz="3200" spc="-150" dirty="0" err="1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역량분석</a:t>
            </a:r>
            <a:endParaRPr lang="ko-KR" altLang="en-US" sz="3200" spc="-150" dirty="0">
              <a:ln>
                <a:solidFill>
                  <a:schemeClr val="tx1">
                    <a:alpha val="0"/>
                  </a:schemeClr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555216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67544" y="1156682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+mn-ea"/>
                <a:ea typeface="+mn-ea"/>
              </a:rPr>
              <a:t>1. </a:t>
            </a:r>
            <a:r>
              <a:rPr lang="ko-KR" altLang="en-US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+mn-ea"/>
                <a:ea typeface="+mn-ea"/>
              </a:rPr>
              <a:t>목표시장 선정 및 수출 현황</a:t>
            </a:r>
            <a:endParaRPr lang="ko-KR" altLang="en-US" sz="2000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8505" y="528502"/>
            <a:ext cx="42242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III. </a:t>
            </a:r>
            <a:r>
              <a:rPr lang="ko-KR" altLang="en-US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마케팅 전략 및 계획</a:t>
            </a: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6972610"/>
              </p:ext>
            </p:extLst>
          </p:nvPr>
        </p:nvGraphicFramePr>
        <p:xfrm>
          <a:off x="539552" y="1556792"/>
          <a:ext cx="7992890" cy="3096343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52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764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3289"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구분</a:t>
                      </a:r>
                      <a:endParaRPr lang="en-US" altLang="ko-KR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국가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선정사유</a:t>
                      </a:r>
                      <a:endParaRPr lang="ko-KR" altLang="en-US" sz="14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49693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주력시장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b="1" i="1" spc="-15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중국 </a:t>
                      </a:r>
                      <a:endParaRPr lang="en-US" altLang="ko-KR" sz="1100" b="1" i="1" spc="-150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스마트폰의 대중화 추세</a:t>
                      </a:r>
                      <a:endParaRPr lang="en-US" altLang="ko-KR" sz="11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1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세계에서 가장 큰 네트워크 보유</a:t>
                      </a:r>
                      <a:endParaRPr lang="en-US" altLang="ko-KR" sz="11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ko-KR" altLang="en-US" sz="11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년도 대비 스마트폰 사용률 </a:t>
                      </a:r>
                      <a:r>
                        <a:rPr lang="en-US" altLang="ko-KR" sz="11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16%</a:t>
                      </a:r>
                      <a:r>
                        <a:rPr lang="en-US" altLang="ko-KR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 </a:t>
                      </a:r>
                      <a:r>
                        <a:rPr lang="ko-KR" altLang="en-US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상승</a:t>
                      </a:r>
                      <a:endParaRPr lang="en-US" altLang="ko-KR" sz="11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179">
                <a:tc vMerge="1">
                  <a:txBody>
                    <a:bodyPr/>
                    <a:lstStyle/>
                    <a:p>
                      <a:pPr algn="ctr"/>
                      <a:endParaRPr lang="ko-KR" altLang="en-US" sz="14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i="1" spc="-15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미국</a:t>
                      </a:r>
                      <a:endParaRPr lang="en-US" altLang="ko-KR" sz="1100" b="1" i="1" spc="-150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lang="ko-KR" altLang="en-US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년도 대비 스마트폰 사용률 </a:t>
                      </a:r>
                      <a:r>
                        <a:rPr lang="en-US" altLang="ko-KR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15% </a:t>
                      </a:r>
                      <a:r>
                        <a:rPr lang="ko-KR" altLang="en-US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상승 </a:t>
                      </a:r>
                      <a:endParaRPr lang="en-US" altLang="ko-KR" sz="1100" b="1" i="1" baseline="0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0152584"/>
                  </a:ext>
                </a:extLst>
              </a:tr>
              <a:tr h="464091">
                <a:tc rowSpan="2">
                  <a:txBody>
                    <a:bodyPr/>
                    <a:lstStyle/>
                    <a:p>
                      <a:pPr algn="ctr"/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신규시장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브라질 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285750" indent="-285750" algn="l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~~~~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091">
                <a:tc vMerge="1">
                  <a:txBody>
                    <a:bodyPr/>
                    <a:lstStyle/>
                    <a:p>
                      <a:pPr algn="ctr"/>
                      <a:endParaRPr lang="ko-KR" altLang="en-US" sz="14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남아공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ko-KR" sz="1100" b="1" i="1" baseline="0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~~~~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9697032"/>
                  </a:ext>
                </a:extLst>
              </a:tr>
            </a:tbl>
          </a:graphicData>
        </a:graphic>
      </p:graphicFrame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831813"/>
              </p:ext>
            </p:extLst>
          </p:nvPr>
        </p:nvGraphicFramePr>
        <p:xfrm>
          <a:off x="540251" y="4888096"/>
          <a:ext cx="7992193" cy="149323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51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3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12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rowSpan="2"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국가</a:t>
                      </a:r>
                      <a:endParaRPr lang="en-US" altLang="ko-KR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직접수출액 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(U$</a:t>
                      </a:r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천불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간접수출액 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(U$</a:t>
                      </a:r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천불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400" b="1" dirty="0">
                        <a:latin typeface="+mj-lt"/>
                        <a:ea typeface="맑은 고딕" pitchFamily="50" charset="-127"/>
                      </a:endParaRPr>
                    </a:p>
                  </a:txBody>
                  <a:tcPr marL="91427" marR="91427" marT="45696" marB="45696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2021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2022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2021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2022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중국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21,231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31,532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3,223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미국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1,531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브라질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1,531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남아공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1,531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4892491-016E-4BF1-AAC1-7278F18B0D1C}"/>
              </a:ext>
            </a:extLst>
          </p:cNvPr>
          <p:cNvSpPr txBox="1"/>
          <p:nvPr/>
        </p:nvSpPr>
        <p:spPr>
          <a:xfrm>
            <a:off x="3851920" y="1263058"/>
            <a:ext cx="38884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FF0000"/>
                </a:solidFill>
                <a:latin typeface="+mn-ea"/>
                <a:ea typeface="+mn-ea"/>
              </a:rPr>
              <a:t>*</a:t>
            </a:r>
            <a:r>
              <a:rPr lang="ko-KR" altLang="en-US" sz="1100" dirty="0">
                <a:solidFill>
                  <a:srgbClr val="FF0000"/>
                </a:solidFill>
                <a:latin typeface="+mn-ea"/>
                <a:ea typeface="+mn-ea"/>
              </a:rPr>
              <a:t>최대 </a:t>
            </a:r>
            <a:r>
              <a:rPr lang="en-US" altLang="ko-KR" sz="1100" dirty="0">
                <a:solidFill>
                  <a:srgbClr val="FF0000"/>
                </a:solidFill>
                <a:latin typeface="+mn-ea"/>
                <a:ea typeface="+mn-ea"/>
              </a:rPr>
              <a:t>4</a:t>
            </a:r>
            <a:r>
              <a:rPr lang="ko-KR" altLang="en-US" sz="1100" dirty="0">
                <a:solidFill>
                  <a:srgbClr val="FF0000"/>
                </a:solidFill>
                <a:latin typeface="+mn-ea"/>
                <a:ea typeface="+mn-ea"/>
              </a:rPr>
              <a:t>개국까지 선정 가능</a:t>
            </a:r>
          </a:p>
        </p:txBody>
      </p:sp>
    </p:spTree>
    <p:extLst>
      <p:ext uri="{BB962C8B-B14F-4D97-AF65-F5344CB8AC3E}">
        <p14:creationId xmlns:p14="http://schemas.microsoft.com/office/powerpoint/2010/main" val="1973758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741054"/>
              </p:ext>
            </p:extLst>
          </p:nvPr>
        </p:nvGraphicFramePr>
        <p:xfrm>
          <a:off x="539752" y="1556793"/>
          <a:ext cx="7993064" cy="2697246"/>
        </p:xfrm>
        <a:graphic>
          <a:graphicData uri="http://schemas.openxmlformats.org/drawingml/2006/table">
            <a:tbl>
              <a:tblPr>
                <a:tableStyleId>{69012ECD-51FC-41F1-AA8D-1B2483CD663E}</a:tableStyleId>
              </a:tblPr>
              <a:tblGrid>
                <a:gridCol w="1583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9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2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구    분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현    황</a:t>
                      </a:r>
                      <a:endParaRPr kumimoji="0" lang="ko-K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194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수출목표 달성 </a:t>
                      </a:r>
                      <a:endParaRPr kumimoji="0" lang="en-US" altLang="ko-KR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전략</a:t>
                      </a: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목표시장 수출확대 전략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(</a:t>
                      </a:r>
                      <a:r>
                        <a:rPr kumimoji="0" lang="ko-KR" altLang="en-US" sz="11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목표시장별</a:t>
                      </a: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 차별화 전략 등</a:t>
                      </a:r>
                      <a:r>
                        <a:rPr kumimoji="0" lang="en-US" altLang="ko-KR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)</a:t>
                      </a: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품목별 수출계획 및 수출확대 필요역량 확보방안</a:t>
                      </a:r>
                      <a:endParaRPr kumimoji="0" lang="en-US" altLang="ko-KR" sz="11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  <a:p>
                      <a:pPr marL="171450" marR="0" lvl="0" indent="-171450" algn="l" defTabSz="914400" rtl="0" eaLnBrk="1" fontAlgn="base" latinLnBrk="1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ko-KR" altLang="en-US" sz="11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+mn-ea"/>
                          <a:ea typeface="+mn-ea"/>
                          <a:sym typeface="Wingdings" pitchFamily="2" charset="2"/>
                        </a:rPr>
                        <a:t>디지털 마케팅 전략</a:t>
                      </a:r>
                      <a:endParaRPr kumimoji="0" lang="en-US" altLang="ko-KR" sz="1100" b="1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+mn-ea"/>
                        <a:ea typeface="+mn-ea"/>
                        <a:sym typeface="Wingdings" pitchFamily="2" charset="2"/>
                      </a:endParaRPr>
                    </a:p>
                  </a:txBody>
                  <a:tcPr marL="91442" marR="91442" marT="45710" marB="4571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67544" y="1156682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+mn-ea"/>
                <a:ea typeface="+mn-ea"/>
              </a:rPr>
              <a:t>2. </a:t>
            </a:r>
            <a:r>
              <a:rPr lang="ko-KR" altLang="en-US" sz="2000" spc="-150" dirty="0">
                <a:ln>
                  <a:solidFill>
                    <a:prstClr val="black">
                      <a:alpha val="0"/>
                    </a:prstClr>
                  </a:solidFill>
                </a:ln>
                <a:solidFill>
                  <a:prstClr val="black">
                    <a:lumMod val="85000"/>
                    <a:lumOff val="15000"/>
                  </a:prstClr>
                </a:solidFill>
                <a:latin typeface="+mn-ea"/>
                <a:ea typeface="+mn-ea"/>
              </a:rPr>
              <a:t>목표시장 마케팅 전략</a:t>
            </a:r>
            <a:endParaRPr lang="ko-KR" altLang="en-US" sz="2000" dirty="0">
              <a:solidFill>
                <a:prstClr val="black"/>
              </a:solidFill>
              <a:latin typeface="+mn-ea"/>
              <a:ea typeface="+mn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548485" y="6180702"/>
            <a:ext cx="7975598" cy="296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50" b="0" dirty="0"/>
              <a:t>※ </a:t>
            </a:r>
            <a:r>
              <a:rPr lang="ko-KR" altLang="en-US" sz="1050" dirty="0"/>
              <a:t>수출확대 전략 및 목표를 최대한 상세하게 기재</a:t>
            </a:r>
            <a:r>
              <a:rPr lang="en-US" altLang="ko-KR" sz="1050" dirty="0"/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8505" y="528502"/>
            <a:ext cx="42242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III. </a:t>
            </a:r>
            <a:r>
              <a:rPr lang="ko-KR" altLang="en-US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마케팅 전략 및 계획</a:t>
            </a: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104397"/>
              </p:ext>
            </p:extLst>
          </p:nvPr>
        </p:nvGraphicFramePr>
        <p:xfrm>
          <a:off x="540251" y="4725144"/>
          <a:ext cx="7992193" cy="149323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1514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90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2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301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123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 rowSpan="2"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국가</a:t>
                      </a:r>
                      <a:endParaRPr lang="en-US" altLang="ko-KR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직접수출액 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(U$</a:t>
                      </a:r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천불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간접수출액 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(U$</a:t>
                      </a:r>
                      <a:r>
                        <a:rPr lang="ko-KR" altLang="en-US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천불</a:t>
                      </a:r>
                      <a:r>
                        <a:rPr lang="en-US" altLang="ko-KR" sz="1100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400" b="1" dirty="0">
                        <a:latin typeface="+mj-lt"/>
                        <a:ea typeface="맑은 고딕" pitchFamily="50" charset="-127"/>
                      </a:endParaRPr>
                    </a:p>
                  </a:txBody>
                  <a:tcPr marL="91427" marR="91427" marT="45696" marB="45696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2023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2024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2025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2023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2024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b="1" dirty="0">
                          <a:solidFill>
                            <a:schemeClr val="bg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2025 (E)</a:t>
                      </a:r>
                      <a:endParaRPr lang="ko-KR" altLang="en-US" sz="1100" b="1" dirty="0">
                        <a:solidFill>
                          <a:schemeClr val="bg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중국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21,231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31,532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3,223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1,531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브라질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1,531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000" b="1" i="1" dirty="0">
                          <a:solidFill>
                            <a:srgbClr val="0000FF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남아공</a:t>
                      </a: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1,211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1,531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2,132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>
                      <a:defPPr>
                        <a:defRPr lang="ko-KR"/>
                      </a:defPPr>
                      <a:lvl1pPr marL="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1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231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331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b="1" i="1" dirty="0">
                          <a:solidFill>
                            <a:srgbClr val="0000FF"/>
                          </a:solidFill>
                          <a:latin typeface="+mn-ea"/>
                          <a:ea typeface="+mn-ea"/>
                        </a:rPr>
                        <a:t>423</a:t>
                      </a:r>
                      <a:endParaRPr lang="ko-KR" altLang="en-US" sz="1000" b="1" i="1" dirty="0">
                        <a:solidFill>
                          <a:srgbClr val="0000FF"/>
                        </a:solidFill>
                        <a:latin typeface="+mn-ea"/>
                        <a:ea typeface="+mn-ea"/>
                      </a:endParaRPr>
                    </a:p>
                  </a:txBody>
                  <a:tcPr marL="91427" marR="91427" marT="45696" marB="4569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210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79512" y="1124744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3. </a:t>
            </a:r>
            <a:r>
              <a:rPr lang="ko-KR" altLang="en-US" sz="20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소요예산 </a:t>
            </a:r>
            <a:r>
              <a:rPr lang="ko-KR" altLang="en-US" sz="2000" spc="-150" dirty="0" err="1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ea typeface="+mn-ea"/>
              </a:rPr>
              <a:t>총괄표</a:t>
            </a:r>
            <a:endParaRPr lang="ko-KR" altLang="en-US" sz="900" b="0" dirty="0">
              <a:solidFill>
                <a:srgbClr val="FF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38507" y="528502"/>
            <a:ext cx="43620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III. </a:t>
            </a:r>
            <a:r>
              <a:rPr lang="ko-KR" altLang="en-US" sz="3200" spc="-150" dirty="0">
                <a:ln>
                  <a:solidFill>
                    <a:schemeClr val="tx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마케팅 전략 및 계획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4178302" y="3244334"/>
            <a:ext cx="7873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>
                <a:solidFill>
                  <a:schemeClr val="bg1"/>
                </a:solidFill>
              </a:rPr>
              <a:t>구  분</a:t>
            </a:r>
            <a:endParaRPr lang="ko-KR" altLang="en-US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DC9B5D-35EE-40C4-B8B7-7BA4583B6DD8}"/>
              </a:ext>
            </a:extLst>
          </p:cNvPr>
          <p:cNvSpPr txBox="1"/>
          <p:nvPr/>
        </p:nvSpPr>
        <p:spPr>
          <a:xfrm>
            <a:off x="-1015" y="1450359"/>
            <a:ext cx="9145015" cy="76117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ko-KR" sz="900" dirty="0"/>
              <a:t>&lt; </a:t>
            </a:r>
            <a:r>
              <a:rPr lang="ko-KR" altLang="en-US" sz="900" dirty="0"/>
              <a:t>작성 요령 </a:t>
            </a:r>
            <a:r>
              <a:rPr lang="en-US" altLang="ko-KR" sz="900" dirty="0">
                <a:solidFill>
                  <a:srgbClr val="FF0000"/>
                </a:solidFill>
              </a:rPr>
              <a:t>(</a:t>
            </a:r>
            <a:r>
              <a:rPr lang="ko-KR" altLang="en-US" sz="900" dirty="0">
                <a:solidFill>
                  <a:srgbClr val="FF0000"/>
                </a:solidFill>
              </a:rPr>
              <a:t>필독</a:t>
            </a:r>
            <a:r>
              <a:rPr lang="en-US" altLang="ko-KR" sz="900" dirty="0">
                <a:solidFill>
                  <a:srgbClr val="FF0000"/>
                </a:solidFill>
              </a:rPr>
              <a:t>)</a:t>
            </a:r>
            <a:r>
              <a:rPr lang="ko-KR" altLang="en-US" sz="900" dirty="0"/>
              <a:t> </a:t>
            </a:r>
            <a:r>
              <a:rPr lang="en-US" altLang="ko-KR" sz="900" dirty="0"/>
              <a:t>&gt;</a:t>
            </a:r>
          </a:p>
          <a:p>
            <a:pPr>
              <a:lnSpc>
                <a:spcPct val="125000"/>
              </a:lnSpc>
            </a:pPr>
            <a:r>
              <a:rPr lang="ko-KR" altLang="en-US" sz="900" dirty="0"/>
              <a:t>① </a:t>
            </a:r>
            <a:r>
              <a:rPr lang="en-US" altLang="ko-KR" sz="900" dirty="0"/>
              <a:t>1:1 </a:t>
            </a:r>
            <a:r>
              <a:rPr lang="ko-KR" altLang="en-US" sz="900" dirty="0" err="1"/>
              <a:t>코칭비</a:t>
            </a:r>
            <a:r>
              <a:rPr lang="en-US" altLang="ko-KR" sz="900" dirty="0"/>
              <a:t>(</a:t>
            </a:r>
            <a:r>
              <a:rPr lang="ko-KR" altLang="en-US" sz="900" dirty="0"/>
              <a:t>내수중견</a:t>
            </a:r>
            <a:r>
              <a:rPr lang="en-US" altLang="ko-KR" sz="900" dirty="0"/>
              <a:t>/Jumping</a:t>
            </a:r>
            <a:r>
              <a:rPr lang="ko-KR" altLang="en-US" sz="900" dirty="0"/>
              <a:t>중견 </a:t>
            </a:r>
            <a:r>
              <a:rPr lang="en-US" altLang="ko-KR" sz="900" dirty="0"/>
              <a:t>700</a:t>
            </a:r>
            <a:r>
              <a:rPr lang="ko-KR" altLang="en-US" sz="900" dirty="0"/>
              <a:t>만원</a:t>
            </a:r>
            <a:r>
              <a:rPr lang="en-US" altLang="ko-KR" sz="900" dirty="0"/>
              <a:t>, </a:t>
            </a:r>
            <a:r>
              <a:rPr lang="ko-KR" altLang="en-US" sz="900" dirty="0" err="1"/>
              <a:t>중견글로벌</a:t>
            </a:r>
            <a:r>
              <a:rPr lang="ko-KR" altLang="en-US" sz="900" dirty="0"/>
              <a:t> </a:t>
            </a:r>
            <a:r>
              <a:rPr lang="en-US" altLang="ko-KR" sz="900" dirty="0"/>
              <a:t>1,000</a:t>
            </a:r>
            <a:r>
              <a:rPr lang="ko-KR" altLang="en-US" sz="900" dirty="0"/>
              <a:t>만원</a:t>
            </a:r>
            <a:r>
              <a:rPr lang="en-US" altLang="ko-KR" sz="900" dirty="0"/>
              <a:t>, Post </a:t>
            </a:r>
            <a:r>
              <a:rPr lang="ko-KR" altLang="en-US" sz="900" dirty="0"/>
              <a:t>중견 </a:t>
            </a:r>
            <a:r>
              <a:rPr lang="en-US" altLang="ko-KR" sz="900" dirty="0"/>
              <a:t>500</a:t>
            </a:r>
            <a:r>
              <a:rPr lang="ko-KR" altLang="en-US" sz="900" dirty="0"/>
              <a:t>만원</a:t>
            </a:r>
            <a:r>
              <a:rPr lang="en-US" altLang="ko-KR" sz="900" dirty="0"/>
              <a:t>)</a:t>
            </a:r>
            <a:r>
              <a:rPr lang="ko-KR" altLang="en-US" sz="900" dirty="0"/>
              <a:t>은 사업 운영비로서 </a:t>
            </a:r>
            <a:r>
              <a:rPr lang="ko-KR" altLang="en-US" sz="900" u="sng" dirty="0"/>
              <a:t>필수 항목</a:t>
            </a:r>
            <a:endParaRPr lang="en-US" altLang="ko-KR" sz="900" u="sng" dirty="0"/>
          </a:p>
          <a:p>
            <a:pPr>
              <a:lnSpc>
                <a:spcPct val="125000"/>
              </a:lnSpc>
            </a:pPr>
            <a:r>
              <a:rPr lang="ko-KR" altLang="en-US" sz="900" dirty="0"/>
              <a:t>② </a:t>
            </a:r>
            <a:r>
              <a:rPr lang="en-US" altLang="ko-KR" sz="900" dirty="0"/>
              <a:t>KOTRA</a:t>
            </a:r>
            <a:r>
              <a:rPr lang="ko-KR" altLang="en-US" sz="900" dirty="0"/>
              <a:t> 해외무역관을 통해 시너지 효과를 낼 수 있는 사업 우대</a:t>
            </a:r>
            <a:endParaRPr lang="en-US" altLang="ko-KR" sz="900" dirty="0"/>
          </a:p>
          <a:p>
            <a:pPr>
              <a:lnSpc>
                <a:spcPct val="125000"/>
              </a:lnSpc>
            </a:pPr>
            <a:r>
              <a:rPr lang="ko-KR" altLang="en-US" sz="900" dirty="0"/>
              <a:t>③ 실제 사업내용과 사업신청서 상의 사업내용이 크게 상이한 경우 추후 선정이 취소될 수 있음</a:t>
            </a:r>
            <a:endParaRPr lang="en-US" altLang="ko-KR" sz="900" dirty="0"/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36F1BB94-BB40-4037-9EDA-88F6ABA53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739677"/>
              </p:ext>
            </p:extLst>
          </p:nvPr>
        </p:nvGraphicFramePr>
        <p:xfrm>
          <a:off x="338507" y="2348880"/>
          <a:ext cx="8034343" cy="4256559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0166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9061">
                  <a:extLst>
                    <a:ext uri="{9D8B030D-6E8A-4147-A177-3AD203B41FA5}">
                      <a16:colId xmlns:a16="http://schemas.microsoft.com/office/drawing/2014/main" val="2820269557"/>
                    </a:ext>
                  </a:extLst>
                </a:gridCol>
                <a:gridCol w="1598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50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9723">
                  <a:extLst>
                    <a:ext uri="{9D8B030D-6E8A-4147-A177-3AD203B41FA5}">
                      <a16:colId xmlns:a16="http://schemas.microsoft.com/office/drawing/2014/main" val="3771847043"/>
                    </a:ext>
                  </a:extLst>
                </a:gridCol>
                <a:gridCol w="1249723">
                  <a:extLst>
                    <a:ext uri="{9D8B030D-6E8A-4147-A177-3AD203B41FA5}">
                      <a16:colId xmlns:a16="http://schemas.microsoft.com/office/drawing/2014/main" val="2477742492"/>
                    </a:ext>
                  </a:extLst>
                </a:gridCol>
              </a:tblGrid>
              <a:tr h="202062"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구  분</a:t>
                      </a:r>
                      <a:endParaRPr lang="ko-KR" altLang="en-US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구분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사업명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예산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900" b="1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수행기관별 소계</a:t>
                      </a:r>
                      <a:endParaRPr lang="en-US" altLang="ko-KR" sz="900" b="1" dirty="0">
                        <a:solidFill>
                          <a:schemeClr val="tx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31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목표시장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(</a:t>
                      </a: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국가</a:t>
                      </a:r>
                      <a:r>
                        <a:rPr lang="en-US" altLang="ko-KR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)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무역관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1400" b="0" dirty="0">
                        <a:solidFill>
                          <a:schemeClr val="tx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9225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1:1 </a:t>
                      </a:r>
                      <a:r>
                        <a:rPr lang="ko-KR" altLang="en-US" sz="900" b="1" dirty="0" err="1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코칭비</a:t>
                      </a:r>
                      <a:r>
                        <a:rPr lang="en-US" altLang="ko-KR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*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코칭비</a:t>
                      </a:r>
                      <a:endParaRPr lang="ko-KR" altLang="en-US" sz="900" b="0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 err="1">
                          <a:latin typeface="+mn-lt"/>
                        </a:rPr>
                        <a:t>코칭비</a:t>
                      </a:r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700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700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9225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중국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베이징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/>
                        <a:t>전시회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행사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해외영업지원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dirty="0"/>
                        <a:t>A</a:t>
                      </a:r>
                      <a:r>
                        <a:rPr lang="ko-KR" altLang="en-US" sz="900" dirty="0"/>
                        <a:t>전시회 참가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600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2,800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92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/>
                        <a:t>전시회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행사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해외영업지원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dirty="0">
                          <a:latin typeface="+mn-lt"/>
                        </a:rPr>
                        <a:t>B</a:t>
                      </a:r>
                      <a:r>
                        <a:rPr lang="ko-KR" altLang="en-US" sz="900" dirty="0">
                          <a:latin typeface="+mn-lt"/>
                        </a:rPr>
                        <a:t>전시회 참가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600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7984774"/>
                  </a:ext>
                </a:extLst>
              </a:tr>
              <a:tr h="2392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법무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세무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회계컨설팅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>
                          <a:latin typeface="+mn-lt"/>
                        </a:rPr>
                        <a:t>법무</a:t>
                      </a:r>
                      <a:r>
                        <a:rPr lang="en-US" altLang="ko-KR" sz="900" dirty="0">
                          <a:latin typeface="+mn-lt"/>
                        </a:rPr>
                        <a:t>, </a:t>
                      </a:r>
                      <a:r>
                        <a:rPr lang="ko-KR" altLang="en-US" sz="900" dirty="0">
                          <a:latin typeface="+mn-lt"/>
                        </a:rPr>
                        <a:t>세무 컨설팅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1,100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440002"/>
                  </a:ext>
                </a:extLst>
              </a:tr>
              <a:tr h="239225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홍보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광고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>
                          <a:latin typeface="+mn-lt"/>
                        </a:rPr>
                        <a:t>전문잡지 광고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500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27831"/>
                  </a:ext>
                </a:extLst>
              </a:tr>
              <a:tr h="239225"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미국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뉴욕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홍보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광고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>
                          <a:latin typeface="+mn-lt"/>
                        </a:rPr>
                        <a:t>전문잡지 광고</a:t>
                      </a:r>
                      <a:r>
                        <a:rPr lang="en-US" altLang="ko-KR" sz="900" dirty="0">
                          <a:latin typeface="+mn-lt"/>
                        </a:rPr>
                        <a:t>(</a:t>
                      </a:r>
                      <a:r>
                        <a:rPr lang="ko-KR" altLang="en-US" sz="900" dirty="0">
                          <a:latin typeface="+mn-lt"/>
                        </a:rPr>
                        <a:t>제품 홍보 등</a:t>
                      </a:r>
                      <a:r>
                        <a:rPr lang="en-US" altLang="ko-KR" sz="900" dirty="0">
                          <a:latin typeface="+mn-lt"/>
                        </a:rPr>
                        <a:t>)</a:t>
                      </a:r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1,000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3,000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92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/>
                        <a:t>전시회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행사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해외영업지원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 err="1">
                          <a:latin typeface="+mn-lt"/>
                        </a:rPr>
                        <a:t>ㅇㅇ전시회</a:t>
                      </a:r>
                      <a:r>
                        <a:rPr lang="ko-KR" altLang="en-US" sz="900" dirty="0">
                          <a:latin typeface="+mn-lt"/>
                        </a:rPr>
                        <a:t> 참가</a:t>
                      </a:r>
                      <a:r>
                        <a:rPr lang="en-US" altLang="ko-KR" sz="900" dirty="0">
                          <a:latin typeface="+mn-lt"/>
                        </a:rPr>
                        <a:t>(6.5~6.7)</a:t>
                      </a:r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1,500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067779"/>
                  </a:ext>
                </a:extLst>
              </a:tr>
              <a:tr h="2392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/>
                        <a:t>전시회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행사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해외영업지원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 err="1">
                          <a:latin typeface="+mn-lt"/>
                        </a:rPr>
                        <a:t>ㅇㅇ고객행사</a:t>
                      </a:r>
                      <a:r>
                        <a:rPr lang="en-US" altLang="ko-KR" sz="900" dirty="0">
                          <a:latin typeface="+mn-lt"/>
                        </a:rPr>
                        <a:t>(7.5~7.8)</a:t>
                      </a:r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500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447649"/>
                  </a:ext>
                </a:extLst>
              </a:tr>
              <a:tr h="269469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독일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+mn-ea"/>
                        </a:rPr>
                        <a:t>뮌헨</a:t>
                      </a:r>
                      <a:endParaRPr lang="en-US" altLang="ko-KR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/>
                        <a:t>전시회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행사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해외영업지원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 err="1">
                          <a:latin typeface="+mn-lt"/>
                        </a:rPr>
                        <a:t>세일즈랩</a:t>
                      </a:r>
                      <a:r>
                        <a:rPr lang="ko-KR" altLang="en-US" sz="900" dirty="0">
                          <a:latin typeface="+mn-lt"/>
                        </a:rPr>
                        <a:t> 운용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800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1,800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922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홍보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광고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>
                          <a:latin typeface="+mn-lt"/>
                        </a:rPr>
                        <a:t>잡지광고</a:t>
                      </a:r>
                      <a:r>
                        <a:rPr lang="en-US" altLang="ko-KR" sz="900" dirty="0">
                          <a:latin typeface="+mn-lt"/>
                        </a:rPr>
                        <a:t>(</a:t>
                      </a:r>
                      <a:r>
                        <a:rPr lang="ko-KR" altLang="en-US" sz="900" dirty="0" err="1">
                          <a:latin typeface="+mn-lt"/>
                        </a:rPr>
                        <a:t>ㅇㅇ잡지</a:t>
                      </a:r>
                      <a:r>
                        <a:rPr lang="en-US" altLang="ko-KR" sz="900" dirty="0">
                          <a:latin typeface="+mn-lt"/>
                        </a:rPr>
                        <a:t>)</a:t>
                      </a:r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1,000</a:t>
                      </a: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ko-KR" altLang="en-US" sz="900" b="1" dirty="0">
                        <a:solidFill>
                          <a:schemeClr val="tx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007689"/>
                  </a:ext>
                </a:extLst>
              </a:tr>
              <a:tr h="269469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기타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타수행기관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홍보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</a:rPr>
                        <a:t>광고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>
                          <a:latin typeface="+mn-lt"/>
                        </a:rPr>
                        <a:t>홍보 동영상 제작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맑은 고딕" pitchFamily="50" charset="-127"/>
                        </a:rPr>
                        <a:t>750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맑은 고딕" pitchFamily="50" charset="-127"/>
                        </a:rPr>
                        <a:t>750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062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기타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사후정산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/>
                        <a:t>전시회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행사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해외영업지원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dirty="0">
                          <a:latin typeface="+mn-lt"/>
                        </a:rPr>
                        <a:t>C</a:t>
                      </a:r>
                      <a:r>
                        <a:rPr lang="ko-KR" altLang="en-US" sz="900" dirty="0">
                          <a:latin typeface="+mn-lt"/>
                        </a:rPr>
                        <a:t>전시회 참가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맑은 고딕" pitchFamily="50" charset="-127"/>
                        </a:rPr>
                        <a:t>700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맑은 고딕" pitchFamily="50" charset="-127"/>
                        </a:rPr>
                        <a:t>700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024807"/>
                  </a:ext>
                </a:extLst>
              </a:tr>
              <a:tr h="202062"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기타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b="1" dirty="0" err="1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타부서</a:t>
                      </a:r>
                      <a:endParaRPr lang="ko-KR" altLang="en-US" sz="900" b="1" dirty="0">
                        <a:solidFill>
                          <a:schemeClr val="bg1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900" dirty="0">
                          <a:latin typeface="+mn-lt"/>
                        </a:rPr>
                        <a:t>조사</a:t>
                      </a:r>
                      <a:r>
                        <a:rPr lang="en-US" altLang="ko-KR" sz="900" dirty="0"/>
                        <a:t>·</a:t>
                      </a:r>
                      <a:r>
                        <a:rPr lang="ko-KR" altLang="en-US" sz="900" dirty="0"/>
                        <a:t>일반 컨설팅</a:t>
                      </a:r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900" dirty="0">
                          <a:latin typeface="+mn-lt"/>
                        </a:rPr>
                        <a:t>A</a:t>
                      </a:r>
                      <a:r>
                        <a:rPr lang="ko-KR" altLang="en-US" sz="900" dirty="0">
                          <a:latin typeface="+mn-lt"/>
                        </a:rPr>
                        <a:t>품목 시장조사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맑은 고딕" pitchFamily="50" charset="-127"/>
                        </a:rPr>
                        <a:t>250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ko-KR" sz="900" b="1" dirty="0">
                          <a:solidFill>
                            <a:schemeClr val="tx1"/>
                          </a:solidFill>
                          <a:latin typeface="+mn-lt"/>
                          <a:ea typeface="맑은 고딕" pitchFamily="50" charset="-127"/>
                        </a:rPr>
                        <a:t>250</a:t>
                      </a: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9160395"/>
                  </a:ext>
                </a:extLst>
              </a:tr>
              <a:tr h="202062">
                <a:tc gridSpan="4">
                  <a:txBody>
                    <a:bodyPr/>
                    <a:lstStyle/>
                    <a:p>
                      <a:pPr algn="ctr"/>
                      <a:r>
                        <a:rPr lang="ko-KR" altLang="en-US" sz="900" b="1" dirty="0">
                          <a:solidFill>
                            <a:schemeClr val="bg1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합  계 </a:t>
                      </a:r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ko-KR" altLang="en-US" sz="900" dirty="0">
                        <a:latin typeface="+mn-lt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10,000</a:t>
                      </a:r>
                      <a:endParaRPr lang="ko-KR" altLang="en-US" sz="900" b="1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dirty="0">
                          <a:solidFill>
                            <a:schemeClr val="bg1"/>
                          </a:solidFill>
                          <a:latin typeface="+mn-lt"/>
                          <a:ea typeface="+mn-ea"/>
                        </a:rPr>
                        <a:t>10,000</a:t>
                      </a:r>
                      <a:endParaRPr lang="ko-KR" altLang="en-US" sz="900" b="1" dirty="0">
                        <a:solidFill>
                          <a:schemeClr val="bg1"/>
                        </a:solidFill>
                        <a:latin typeface="+mn-lt"/>
                        <a:ea typeface="+mn-ea"/>
                      </a:endParaRPr>
                    </a:p>
                  </a:txBody>
                  <a:tcPr marL="91439" marR="91439" marT="45701" marB="45701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748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6350">
          <a:solidFill>
            <a:schemeClr val="tx1">
              <a:lumMod val="50000"/>
              <a:lumOff val="50000"/>
            </a:schemeClr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19891</TotalTime>
  <Words>1890</Words>
  <Application>Microsoft Office PowerPoint</Application>
  <PresentationFormat>화면 슬라이드 쇼(4:3)</PresentationFormat>
  <Paragraphs>483</Paragraphs>
  <Slides>13</Slides>
  <Notes>7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1" baseType="lpstr">
      <vt:lpstr>Yoon 윤고딕 550_TT</vt:lpstr>
      <vt:lpstr>굴림</vt:lpstr>
      <vt:lpstr>맑은 고딕</vt:lpstr>
      <vt:lpstr>코트라 볼드체</vt:lpstr>
      <vt:lpstr>Arial</vt:lpstr>
      <vt:lpstr>Times New Roman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행정안전부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2009 행정안전부 vip 업무보고</dc:title>
  <dc:creator>심창수</dc:creator>
  <cp:lastModifiedBy>user</cp:lastModifiedBy>
  <cp:revision>1822</cp:revision>
  <cp:lastPrinted>2022-12-20T01:34:24Z</cp:lastPrinted>
  <dcterms:created xsi:type="dcterms:W3CDTF">2006-08-24T12:30:27Z</dcterms:created>
  <dcterms:modified xsi:type="dcterms:W3CDTF">2023-01-13T02:45:58Z</dcterms:modified>
</cp:coreProperties>
</file>